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Lustria"/>
      <p:regular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Lustria-regular.fntdata"/><Relationship Id="rId14" Type="http://schemas.openxmlformats.org/officeDocument/2006/relationships/slide" Target="slides/slide8.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815589e50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11815589e50_2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1815589e50_2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815589e50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11815589e50_2_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mbria"/>
              <a:buNone/>
            </a:pPr>
            <a:r>
              <a:rPr lang="en" sz="1200">
                <a:latin typeface="Cambria"/>
                <a:ea typeface="Cambria"/>
                <a:cs typeface="Cambria"/>
                <a:sym typeface="Cambria"/>
              </a:rPr>
              <a:t>For those of you who have</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Cambria"/>
              <a:ea typeface="Cambria"/>
              <a:cs typeface="Cambria"/>
              <a:sym typeface="Cambria"/>
            </a:endParaRPr>
          </a:p>
          <a:p>
            <a:pPr indent="0" lvl="0" marL="0" marR="0" rtl="0" algn="l">
              <a:lnSpc>
                <a:spcPct val="100000"/>
              </a:lnSpc>
              <a:spcBef>
                <a:spcPts val="0"/>
              </a:spcBef>
              <a:spcAft>
                <a:spcPts val="0"/>
              </a:spcAft>
              <a:buClr>
                <a:schemeClr val="dk1"/>
              </a:buClr>
              <a:buSzPts val="1200"/>
              <a:buFont typeface="Cambria"/>
              <a:buNone/>
            </a:pPr>
            <a:r>
              <a:rPr lang="en" sz="1200">
                <a:latin typeface="Cambria"/>
                <a:ea typeface="Cambria"/>
                <a:cs typeface="Cambria"/>
                <a:sym typeface="Cambria"/>
              </a:rPr>
              <a:t>Understand spatial and temporal rhythms of biological sound in estuarine systems</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Cambria"/>
              <a:ea typeface="Cambria"/>
              <a:cs typeface="Cambria"/>
              <a:sym typeface="Cambria"/>
            </a:endParaRPr>
          </a:p>
          <a:p>
            <a:pPr indent="0" lvl="0" marL="0" marR="0" rtl="0" algn="l">
              <a:lnSpc>
                <a:spcPct val="100000"/>
              </a:lnSpc>
              <a:spcBef>
                <a:spcPts val="0"/>
              </a:spcBef>
              <a:spcAft>
                <a:spcPts val="0"/>
              </a:spcAft>
              <a:buClr>
                <a:schemeClr val="dk1"/>
              </a:buClr>
              <a:buSzPts val="1200"/>
              <a:buFont typeface="Cambria"/>
              <a:buNone/>
            </a:pPr>
            <a:r>
              <a:rPr lang="en" sz="1200">
                <a:latin typeface="Cambria"/>
                <a:ea typeface="Cambria"/>
                <a:cs typeface="Cambria"/>
                <a:sym typeface="Cambria"/>
              </a:rPr>
              <a:t>Illustrated by Claire Mueller displaying how long-term estuarine soundscape monitoring can help us understand acoustic behavior at varying biological, spatial, and temporal scales.</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Long-term PAM and photo-ID surveying in the May River found</a:t>
            </a:r>
            <a:endParaRPr/>
          </a:p>
          <a:p>
            <a:pPr indent="0" lvl="0" marL="0" rtl="0" algn="l">
              <a:spcBef>
                <a:spcPts val="0"/>
              </a:spcBef>
              <a:spcAft>
                <a:spcPts val="0"/>
              </a:spcAft>
              <a:buNone/>
            </a:pPr>
            <a:r>
              <a:rPr lang="en" sz="1200">
                <a:solidFill>
                  <a:schemeClr val="dk1"/>
                </a:solidFill>
                <a:latin typeface="Calibri"/>
                <a:ea typeface="Calibri"/>
                <a:cs typeface="Calibri"/>
                <a:sym typeface="Calibri"/>
              </a:rPr>
              <a:t>acoustic and visual detections were both greatest at the mouth of the river. In addition, sightings</a:t>
            </a:r>
            <a:endParaRPr/>
          </a:p>
          <a:p>
            <a:pPr indent="0" lvl="0" marL="0" rtl="0" algn="l">
              <a:spcBef>
                <a:spcPts val="0"/>
              </a:spcBef>
              <a:spcAft>
                <a:spcPts val="0"/>
              </a:spcAft>
              <a:buNone/>
            </a:pPr>
            <a:r>
              <a:rPr lang="en" sz="1200">
                <a:solidFill>
                  <a:schemeClr val="dk1"/>
                </a:solidFill>
                <a:latin typeface="Calibri"/>
                <a:ea typeface="Calibri"/>
                <a:cs typeface="Calibri"/>
                <a:sym typeface="Calibri"/>
              </a:rPr>
              <a:t>peaked in the late summer while vocalizations, predominantly echolocation, peaked in the winter</a:t>
            </a:r>
            <a:endParaRPr/>
          </a:p>
          <a:p>
            <a:pPr indent="0" lvl="0" marL="0" rtl="0" algn="l">
              <a:spcBef>
                <a:spcPts val="0"/>
              </a:spcBef>
              <a:spcAft>
                <a:spcPts val="0"/>
              </a:spcAft>
              <a:buNone/>
            </a:pPr>
            <a:r>
              <a:rPr lang="en" sz="1200">
                <a:solidFill>
                  <a:schemeClr val="dk1"/>
                </a:solidFill>
                <a:latin typeface="Calibri"/>
                <a:ea typeface="Calibri"/>
                <a:cs typeface="Calibri"/>
                <a:sym typeface="Calibri"/>
              </a:rPr>
              <a:t>(Marian, 2020).</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This may be associated with seasonal decreases in prey abundance that may</a:t>
            </a:r>
            <a:endParaRPr/>
          </a:p>
          <a:p>
            <a:pPr indent="0" lvl="0" marL="0" rtl="0" algn="l">
              <a:spcBef>
                <a:spcPts val="0"/>
              </a:spcBef>
              <a:spcAft>
                <a:spcPts val="0"/>
              </a:spcAft>
              <a:buNone/>
            </a:pPr>
            <a:r>
              <a:rPr lang="en" sz="1200">
                <a:solidFill>
                  <a:schemeClr val="dk1"/>
                </a:solidFill>
                <a:latin typeface="Calibri"/>
                <a:ea typeface="Calibri"/>
                <a:cs typeface="Calibri"/>
                <a:sym typeface="Calibri"/>
              </a:rPr>
              <a:t>require dolphins to echolocate more to find prey. In a highly developed estuarine ecosystem like</a:t>
            </a:r>
            <a:endParaRPr/>
          </a:p>
          <a:p>
            <a:pPr indent="0" lvl="0" marL="0" rtl="0" algn="l">
              <a:spcBef>
                <a:spcPts val="0"/>
              </a:spcBef>
              <a:spcAft>
                <a:spcPts val="0"/>
              </a:spcAft>
              <a:buNone/>
            </a:pPr>
            <a:r>
              <a:rPr lang="en" sz="1200">
                <a:solidFill>
                  <a:schemeClr val="dk1"/>
                </a:solidFill>
                <a:latin typeface="Calibri"/>
                <a:ea typeface="Calibri"/>
                <a:cs typeface="Calibri"/>
                <a:sym typeface="Calibri"/>
              </a:rPr>
              <a:t>the Charleston Harbor, long-term PAM and visual surveying coupled with assessment of</a:t>
            </a:r>
            <a:endParaRPr/>
          </a:p>
          <a:p>
            <a:pPr indent="0" lvl="0" marL="0" rtl="0" algn="l">
              <a:spcBef>
                <a:spcPts val="0"/>
              </a:spcBef>
              <a:spcAft>
                <a:spcPts val="0"/>
              </a:spcAft>
              <a:buNone/>
            </a:pPr>
            <a:r>
              <a:rPr lang="en" sz="1200">
                <a:solidFill>
                  <a:schemeClr val="dk1"/>
                </a:solidFill>
                <a:latin typeface="Calibri"/>
                <a:ea typeface="Calibri"/>
                <a:cs typeface="Calibri"/>
                <a:sym typeface="Calibri"/>
              </a:rPr>
              <a:t>environmental factors and anthropogenic noise presence may provide a greater understanding of</a:t>
            </a:r>
            <a:endParaRPr/>
          </a:p>
          <a:p>
            <a:pPr indent="0" lvl="0" marL="0" rtl="0" algn="l">
              <a:spcBef>
                <a:spcPts val="0"/>
              </a:spcBef>
              <a:spcAft>
                <a:spcPts val="0"/>
              </a:spcAft>
              <a:buNone/>
            </a:pPr>
            <a:r>
              <a:rPr lang="en" sz="1200">
                <a:solidFill>
                  <a:schemeClr val="dk1"/>
                </a:solidFill>
                <a:latin typeface="Calibri"/>
                <a:ea typeface="Calibri"/>
                <a:cs typeface="Calibri"/>
                <a:sym typeface="Calibri"/>
              </a:rPr>
              <a:t>how vessel noise influences bottlenose dolphin behavior</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41" name="Google Shape;141;g11815589e50_2_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815589e50_2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11815589e50_2_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Atlantic common bottlenose dolphins are widely distributed off the South Carolina coast and are representative keystone species within our harbor. They rely on a range of vocalizations to communicate, forage, and navigate in their environment. Charleston Harbor is the fourth largest shipping port on the east coast and the harbor deepening project will make Charleston the deepest on the east coast, further increasing ship traffic. With great ship traffic there is greater noise pollution and potential for masking of signals or hearing loss in dolphins. My thesis project focuses on characterizing dolphin vocalization patterns over space and time in the harbor to better understand the influence of environmental, abundance, and anthropogenic factors on these patterns. </a:t>
            </a:r>
            <a:endParaRPr b="0"/>
          </a:p>
          <a:p>
            <a:pPr indent="0" lvl="0" marL="0" rtl="0" algn="l">
              <a:spcBef>
                <a:spcPts val="0"/>
              </a:spcBef>
              <a:spcAft>
                <a:spcPts val="0"/>
              </a:spcAft>
              <a:buNone/>
            </a:pPr>
            <a:br>
              <a:rPr b="0" lang="en"/>
            </a:br>
            <a:r>
              <a:rPr b="0" i="0" lang="en" sz="1200" u="none" strike="noStrike">
                <a:solidFill>
                  <a:schemeClr val="dk1"/>
                </a:solidFill>
                <a:latin typeface="Calibri"/>
                <a:ea typeface="Calibri"/>
                <a:cs typeface="Calibri"/>
                <a:sym typeface="Calibri"/>
              </a:rPr>
              <a:t>For the purposes of this project, I want to focus on understanding the relationship between acoustic and visual detections of dolphins, and whether these different methods of surveying marine mammal populations are comparable in regard to abundance. So if we observe a large number of dolphins while surveying a site, is it likely we will also see large numbers in vocalizations within the same time period on our acoustic recorders.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One constraint with PAM is that vocalization detections provide a general count of acoustic activity but differentiating individual cetaceans and extrapolating to abundance estimates have proven challenging (Marques et al., 2010; Mellinger et al., 2007; Simard et al., 2015). </a:t>
            </a:r>
            <a:endParaRPr b="0"/>
          </a:p>
          <a:p>
            <a:pPr indent="0" lvl="0" marL="0" rtl="0" algn="l">
              <a:spcBef>
                <a:spcPts val="0"/>
              </a:spcBef>
              <a:spcAft>
                <a:spcPts val="0"/>
              </a:spcAft>
              <a:buNone/>
            </a:pPr>
            <a:br>
              <a:rPr b="0" lang="en"/>
            </a:br>
            <a:r>
              <a:rPr b="0" i="0" lang="en" sz="1200" u="none" strike="noStrike">
                <a:solidFill>
                  <a:schemeClr val="dk1"/>
                </a:solidFill>
                <a:latin typeface="Calibri"/>
                <a:ea typeface="Calibri"/>
                <a:cs typeface="Calibri"/>
                <a:sym typeface="Calibri"/>
              </a:rPr>
              <a:t>This alone has many important implications - </a:t>
            </a:r>
            <a:endParaRPr b="0"/>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For bottlenose dolphins, can vocalization density (total number of vocalizations) a good predictor of sighting density (total number of dolphins identified) using passive acoustics, lessening the need for visual boat-based abundance surveys – papers</a:t>
            </a:r>
            <a:endParaRPr/>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Can we these data to help us better understand the detection range of vocalizations of our recorders – common issue in passive acoustics,  Simard paper. </a:t>
            </a:r>
            <a:endParaRPr/>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Is this relationship more complex than simply greater vocalizations means more dolphins present – factors to include, papers to support </a:t>
            </a:r>
            <a:endParaRPr/>
          </a:p>
        </p:txBody>
      </p:sp>
      <p:sp>
        <p:nvSpPr>
          <p:cNvPr id="156" name="Google Shape;156;g11815589e50_2_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815589e50_2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11815589e50_2_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71" name="Google Shape;171;g11815589e50_2_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815589e50_2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11815589e50_2_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Conducting these bimonthly surveys in addition to acoustic monitoring we can understand how abundance patterns over space and time may relate to vocalizations</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Small vessel-based photo-ID surveys in Charleston Harbor began in June 2017 and were conducted bimonthly within a designated 2 km radius around each recording station. Once dolphin(s) were observed, sighting data collected included GPS location, start and end times of sighting, group size estimates for dolphins, calves, and neonates (i.e., minimum, maximum, and best estimate), weather conditions, water depth (m), and water quality measurements using a YSI Handheld Multiparameter Instrument. Water quality measures included water temperature, salinity, dissolved oxygen, and turbidity. These vessel-based surveys were conducted under General Authorization for Scientific Research Letter of Confirmation No. 18859 issued by NMFS to Dr. Patricia Fair. Best estimates of group size across sightings for total dolphins and total calves will be assessed temporally (i.e. by season, year, and entire study). Photographs were taken of the dorsal fin of each group member to later use photo-ID methods (Speakman et al., 2010; Balmer et al., 2012; Balmer et al., 2018) to identify individual dolphins.</a:t>
            </a:r>
            <a:endParaRPr/>
          </a:p>
          <a:p>
            <a:pPr indent="0" lvl="0" marL="0" rtl="0" algn="l">
              <a:spcBef>
                <a:spcPts val="0"/>
              </a:spcBef>
              <a:spcAft>
                <a:spcPts val="0"/>
              </a:spcAft>
              <a:buNone/>
            </a:pPr>
            <a:r>
              <a:t/>
            </a:r>
            <a:endParaRPr/>
          </a:p>
        </p:txBody>
      </p:sp>
      <p:sp>
        <p:nvSpPr>
          <p:cNvPr id="190" name="Google Shape;190;g11815589e50_2_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815589e50_2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11815589e50_2_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From the sighting data, start and end times of sightings were matched to times of acoustic surveying (every 20 mins) </a:t>
            </a:r>
            <a:endParaRPr b="0"/>
          </a:p>
          <a:p>
            <a:pPr indent="0" lvl="0" marL="0" rtl="0" algn="l">
              <a:spcBef>
                <a:spcPts val="0"/>
              </a:spcBef>
              <a:spcAft>
                <a:spcPts val="0"/>
              </a:spcAft>
              <a:buNone/>
            </a:pPr>
            <a:br>
              <a:rPr b="0" lang="en"/>
            </a:br>
            <a:r>
              <a:rPr b="0" i="0" lang="en" sz="1200" u="none" strike="noStrike">
                <a:solidFill>
                  <a:schemeClr val="dk1"/>
                </a:solidFill>
                <a:latin typeface="Calibri"/>
                <a:ea typeface="Calibri"/>
                <a:cs typeface="Calibri"/>
                <a:sym typeface="Calibri"/>
              </a:rPr>
              <a:t>Sighting sp. data includes - gps lat and long of boat when the dolphins were sighted, date, site, start and end times, total number of dolphins present, total number of calves present, and distance in meters of the sighting in relation to the site’s recorder, season</a:t>
            </a:r>
            <a:endParaRPr b="0"/>
          </a:p>
          <a:p>
            <a:pPr indent="0" lvl="0" marL="0" rtl="0" algn="l">
              <a:spcBef>
                <a:spcPts val="0"/>
              </a:spcBef>
              <a:spcAft>
                <a:spcPts val="0"/>
              </a:spcAft>
              <a:buNone/>
            </a:pPr>
            <a:br>
              <a:rPr b="0" lang="en"/>
            </a:br>
            <a:r>
              <a:rPr b="0" i="0" lang="en" sz="1200" u="none" strike="noStrike">
                <a:solidFill>
                  <a:schemeClr val="dk1"/>
                </a:solidFill>
                <a:latin typeface="Calibri"/>
                <a:ea typeface="Calibri"/>
                <a:cs typeface="Calibri"/>
                <a:sym typeface="Calibri"/>
              </a:rPr>
              <a:t>Acoustic sp. data includes - # echolocation bouts, # whistles, # burst pulses, total # vocals, anthro noise presence (0 or 1), fish (all species) calling score (0,1,2,3)</a:t>
            </a:r>
            <a:endParaRPr b="0"/>
          </a:p>
          <a:p>
            <a:pPr indent="0" lvl="0" marL="0" rtl="0" algn="l">
              <a:spcBef>
                <a:spcPts val="0"/>
              </a:spcBef>
              <a:spcAft>
                <a:spcPts val="0"/>
              </a:spcAft>
              <a:buNone/>
            </a:pPr>
            <a:br>
              <a:rPr b="0" lang="en"/>
            </a:br>
            <a:r>
              <a:rPr b="0" i="0" lang="en" sz="1200" u="none" strike="noStrike">
                <a:solidFill>
                  <a:schemeClr val="dk1"/>
                </a:solidFill>
                <a:latin typeface="Calibri"/>
                <a:ea typeface="Calibri"/>
                <a:cs typeface="Calibri"/>
                <a:sym typeface="Calibri"/>
              </a:rPr>
              <a:t>Potential issue in data with my question: All data described here is coming from sightings of dolphins and does not include instances where they did not see any dolphins in a given site on any given day, though this did sometimes occur. Therefore, I have no zeros in my ‘total number of dolphins present’ and I am working on adding in these data and matching to acoustics on the hour for when they didn’t see a dolphin the entire time surveying a particular site.</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 sz="1200" u="none" strike="noStrike">
                <a:solidFill>
                  <a:schemeClr val="dk1"/>
                </a:solidFill>
                <a:latin typeface="Calibri"/>
                <a:ea typeface="Calibri"/>
                <a:cs typeface="Calibri"/>
                <a:sym typeface="Calibri"/>
              </a:rPr>
              <a:t>Initially thought a mixed effects model would be best to understand possible random effects of site since we do see spatial variation in both vocalizations and sightings. However my data is highly zero-inflated so I am trying negative binomial glm and mixed effects models.</a:t>
            </a:r>
            <a:endParaRPr b="0"/>
          </a:p>
          <a:p>
            <a:pPr indent="0" lvl="0" marL="0" rtl="0" algn="l">
              <a:spcBef>
                <a:spcPts val="0"/>
              </a:spcBef>
              <a:spcAft>
                <a:spcPts val="0"/>
              </a:spcAft>
              <a:buNone/>
            </a:pPr>
            <a:br>
              <a:rPr b="0" lang="en"/>
            </a:br>
            <a:r>
              <a:rPr b="0" i="0" lang="en" sz="1200" u="none" strike="noStrike">
                <a:solidFill>
                  <a:schemeClr val="dk1"/>
                </a:solidFill>
                <a:latin typeface="Calibri"/>
                <a:ea typeface="Calibri"/>
                <a:cs typeface="Calibri"/>
                <a:sym typeface="Calibri"/>
              </a:rPr>
              <a:t>function:</a:t>
            </a:r>
            <a:endParaRPr b="0"/>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y ~ x</a:t>
            </a:r>
            <a:endParaRPr b="0"/>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total dolphins ~ total vocalizations + site (factor) + season (factor) + distance from recorder + total calves + fish calling (ordered factor)</a:t>
            </a:r>
            <a:endParaRPr b="0"/>
          </a:p>
        </p:txBody>
      </p:sp>
      <p:sp>
        <p:nvSpPr>
          <p:cNvPr id="208" name="Google Shape;208;g11815589e50_2_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815589e50_2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11815589e50_2_1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seasonal effect in vocals</a:t>
            </a:r>
            <a:endParaRPr b="0"/>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dist - detection range </a:t>
            </a:r>
            <a:endParaRPr b="0"/>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total calves present - more vocal with calves, whistles , paper here</a:t>
            </a:r>
            <a:endParaRPr b="0"/>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fish calling - passive listening hypothesis</a:t>
            </a:r>
            <a:endParaRPr b="0"/>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p:txBody>
      </p:sp>
      <p:sp>
        <p:nvSpPr>
          <p:cNvPr id="232" name="Google Shape;232;g11815589e50_2_1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815589e50_2_1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1815589e50_2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pic>
        <p:nvPicPr>
          <p:cNvPr descr="A dolphin jumping out of the water&#10;&#10;Description automatically generated" id="130" name="Google Shape;130;p25"/>
          <p:cNvPicPr preferRelativeResize="0"/>
          <p:nvPr/>
        </p:nvPicPr>
        <p:blipFill rotWithShape="1">
          <a:blip r:embed="rId3">
            <a:alphaModFix/>
          </a:blip>
          <a:srcRect b="14556" l="0" r="0" t="1174"/>
          <a:stretch/>
        </p:blipFill>
        <p:spPr>
          <a:xfrm>
            <a:off x="15" y="8"/>
            <a:ext cx="9143985" cy="5143492"/>
          </a:xfrm>
          <a:prstGeom prst="rect">
            <a:avLst/>
          </a:prstGeom>
          <a:noFill/>
          <a:ln>
            <a:noFill/>
          </a:ln>
        </p:spPr>
      </p:pic>
      <p:sp>
        <p:nvSpPr>
          <p:cNvPr id="131" name="Google Shape;131;p25"/>
          <p:cNvSpPr/>
          <p:nvPr/>
        </p:nvSpPr>
        <p:spPr>
          <a:xfrm>
            <a:off x="5616466" y="1708210"/>
            <a:ext cx="3527534" cy="3435290"/>
          </a:xfrm>
          <a:custGeom>
            <a:rect b="b" l="l" r="r" t="t"/>
            <a:pathLst>
              <a:path extrusionOk="0" h="1298" w="1333">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69803"/>
            </a:schemeClr>
          </a:solid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32" name="Google Shape;132;p25"/>
          <p:cNvSpPr txBox="1"/>
          <p:nvPr>
            <p:ph type="ctrTitle"/>
          </p:nvPr>
        </p:nvSpPr>
        <p:spPr>
          <a:xfrm>
            <a:off x="5950679" y="2354693"/>
            <a:ext cx="3174025" cy="137554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1700"/>
              <a:buFont typeface="Arial Rounded"/>
              <a:buNone/>
            </a:pPr>
            <a:r>
              <a:rPr b="1" lang="en" sz="1700">
                <a:latin typeface="Arial Rounded"/>
                <a:ea typeface="Arial Rounded"/>
                <a:cs typeface="Arial Rounded"/>
                <a:sym typeface="Arial Rounded"/>
              </a:rPr>
              <a:t>Assessing the relationship between bottlenose dolphin vocalization and abundance patterns in Charleston Harbor, SC</a:t>
            </a:r>
            <a:endParaRPr/>
          </a:p>
        </p:txBody>
      </p:sp>
      <p:sp>
        <p:nvSpPr>
          <p:cNvPr id="133" name="Google Shape;133;p25"/>
          <p:cNvSpPr txBox="1"/>
          <p:nvPr>
            <p:ph idx="1" type="subTitle"/>
          </p:nvPr>
        </p:nvSpPr>
        <p:spPr>
          <a:xfrm>
            <a:off x="5913843" y="3901587"/>
            <a:ext cx="3247697" cy="512463"/>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200"/>
              <a:buNone/>
            </a:pPr>
            <a:r>
              <a:rPr lang="en" sz="1200">
                <a:latin typeface="Arial"/>
                <a:ea typeface="Arial"/>
                <a:cs typeface="Arial"/>
                <a:sym typeface="Arial"/>
              </a:rPr>
              <a:t>Caroline Tribble | CofC</a:t>
            </a:r>
            <a:endParaRPr/>
          </a:p>
          <a:p>
            <a:pPr indent="0" lvl="0" marL="0" rtl="0" algn="ctr">
              <a:lnSpc>
                <a:spcPct val="90000"/>
              </a:lnSpc>
              <a:spcBef>
                <a:spcPts val="800"/>
              </a:spcBef>
              <a:spcAft>
                <a:spcPts val="0"/>
              </a:spcAft>
              <a:buClr>
                <a:schemeClr val="dk1"/>
              </a:buClr>
              <a:buSzPts val="1200"/>
              <a:buNone/>
            </a:pPr>
            <a:r>
              <a:rPr lang="en" sz="1200">
                <a:latin typeface="Arial"/>
                <a:ea typeface="Arial"/>
                <a:cs typeface="Arial"/>
                <a:sym typeface="Arial"/>
              </a:rPr>
              <a:t>Dr. Eric Montie | USCB</a:t>
            </a:r>
            <a:endParaRPr/>
          </a:p>
        </p:txBody>
      </p:sp>
      <p:cxnSp>
        <p:nvCxnSpPr>
          <p:cNvPr id="134" name="Google Shape;134;p25"/>
          <p:cNvCxnSpPr/>
          <p:nvPr/>
        </p:nvCxnSpPr>
        <p:spPr>
          <a:xfrm>
            <a:off x="7110248" y="3842845"/>
            <a:ext cx="701565" cy="0"/>
          </a:xfrm>
          <a:prstGeom prst="straightConnector1">
            <a:avLst/>
          </a:prstGeom>
          <a:noFill/>
          <a:ln cap="sq" cmpd="sng" w="25400">
            <a:solidFill>
              <a:srgbClr val="262626"/>
            </a:solidFill>
            <a:prstDash val="solid"/>
            <a:bevel/>
            <a:headEnd len="sm" w="sm" type="none"/>
            <a:tailEnd len="sm" w="sm" type="none"/>
          </a:ln>
        </p:spPr>
      </p:cxnSp>
      <p:sp>
        <p:nvSpPr>
          <p:cNvPr id="135" name="Google Shape;135;p25"/>
          <p:cNvSpPr txBox="1"/>
          <p:nvPr/>
        </p:nvSpPr>
        <p:spPr>
          <a:xfrm>
            <a:off x="0" y="4820335"/>
            <a:ext cx="1304116" cy="30008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800" u="none" cap="none" strike="noStrike">
                <a:solidFill>
                  <a:schemeClr val="dk1"/>
                </a:solidFill>
                <a:latin typeface="Calibri"/>
                <a:ea typeface="Calibri"/>
                <a:cs typeface="Calibri"/>
                <a:sym typeface="Calibri"/>
              </a:rPr>
              <a:t>NMFS Permit #24033</a:t>
            </a:r>
            <a:endParaRPr sz="1100"/>
          </a:p>
          <a:p>
            <a:pPr indent="0" lvl="0" marL="0" marR="0" rtl="0" algn="l">
              <a:spcBef>
                <a:spcPts val="0"/>
              </a:spcBef>
              <a:spcAft>
                <a:spcPts val="0"/>
              </a:spcAft>
              <a:buNone/>
            </a:pPr>
            <a:r>
              <a:rPr lang="en" sz="800">
                <a:solidFill>
                  <a:schemeClr val="dk1"/>
                </a:solidFill>
                <a:latin typeface="Calibri"/>
                <a:ea typeface="Calibri"/>
                <a:cs typeface="Calibri"/>
                <a:sym typeface="Calibri"/>
              </a:rPr>
              <a:t>Photographer: C. Tribble</a:t>
            </a:r>
            <a:endParaRPr sz="1100"/>
          </a:p>
        </p:txBody>
      </p:sp>
      <p:pic>
        <p:nvPicPr>
          <p:cNvPr descr="The Graduate School of the University of Charleston, S.C. - Home | Facebook" id="136" name="Google Shape;136;p25"/>
          <p:cNvPicPr preferRelativeResize="0"/>
          <p:nvPr/>
        </p:nvPicPr>
        <p:blipFill rotWithShape="1">
          <a:blip r:embed="rId4">
            <a:alphaModFix/>
          </a:blip>
          <a:srcRect b="0" l="0" r="0" t="0"/>
          <a:stretch/>
        </p:blipFill>
        <p:spPr>
          <a:xfrm>
            <a:off x="6462329" y="4520875"/>
            <a:ext cx="1295840" cy="401936"/>
          </a:xfrm>
          <a:prstGeom prst="rect">
            <a:avLst/>
          </a:prstGeom>
          <a:noFill/>
          <a:ln>
            <a:noFill/>
          </a:ln>
        </p:spPr>
      </p:pic>
      <p:pic>
        <p:nvPicPr>
          <p:cNvPr descr="University of South Carolina Beaufort - Discover USCB!" id="137" name="Google Shape;137;p25"/>
          <p:cNvPicPr preferRelativeResize="0"/>
          <p:nvPr/>
        </p:nvPicPr>
        <p:blipFill rotWithShape="1">
          <a:blip r:embed="rId5">
            <a:alphaModFix/>
          </a:blip>
          <a:srcRect b="23845" l="5306" r="59614" t="17473"/>
          <a:stretch/>
        </p:blipFill>
        <p:spPr>
          <a:xfrm>
            <a:off x="7811813" y="4502339"/>
            <a:ext cx="604702" cy="4509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133">
                                            <p:txEl>
                                              <p:pRg end="0" st="0"/>
                                            </p:txEl>
                                          </p:spTgt>
                                        </p:tgtEl>
                                        <p:attrNameLst>
                                          <p:attrName>style.visibility</p:attrName>
                                        </p:attrNameLst>
                                      </p:cBhvr>
                                      <p:to>
                                        <p:strVal val="visible"/>
                                      </p:to>
                                    </p:set>
                                    <p:animEffect filter="fade" transition="in">
                                      <p:cBhvr>
                                        <p:cTn dur="700"/>
                                        <p:tgtEl>
                                          <p:spTgt spid="133">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33">
                                            <p:txEl>
                                              <p:pRg end="1" st="1"/>
                                            </p:txEl>
                                          </p:spTgt>
                                        </p:tgtEl>
                                        <p:attrNameLst>
                                          <p:attrName>style.visibility</p:attrName>
                                        </p:attrNameLst>
                                      </p:cBhvr>
                                      <p:to>
                                        <p:strVal val="visible"/>
                                      </p:to>
                                    </p:set>
                                    <p:animEffect filter="fade" transition="in">
                                      <p:cBhvr>
                                        <p:cTn dur="700"/>
                                        <p:tgtEl>
                                          <p:spTgt spid="133">
                                            <p:txEl>
                                              <p:pRg end="1" st="1"/>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32"/>
                                        </p:tgtEl>
                                        <p:attrNameLst>
                                          <p:attrName>style.visibility</p:attrName>
                                        </p:attrNameLst>
                                      </p:cBhvr>
                                      <p:to>
                                        <p:strVal val="visible"/>
                                      </p:to>
                                    </p:set>
                                    <p:animEffect filter="fade" transition="in">
                                      <p:cBhvr>
                                        <p:cTn dur="7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6"/>
          <p:cNvPicPr preferRelativeResize="0"/>
          <p:nvPr/>
        </p:nvPicPr>
        <p:blipFill rotWithShape="1">
          <a:blip r:embed="rId3">
            <a:alphaModFix/>
          </a:blip>
          <a:srcRect b="683" l="8233" r="-10187" t="1271"/>
          <a:stretch/>
        </p:blipFill>
        <p:spPr>
          <a:xfrm>
            <a:off x="1" y="8"/>
            <a:ext cx="7252242" cy="5143500"/>
          </a:xfrm>
          <a:prstGeom prst="rect">
            <a:avLst/>
          </a:prstGeom>
          <a:noFill/>
          <a:ln>
            <a:noFill/>
          </a:ln>
        </p:spPr>
      </p:pic>
      <p:sp>
        <p:nvSpPr>
          <p:cNvPr id="144" name="Google Shape;144;p26"/>
          <p:cNvSpPr txBox="1"/>
          <p:nvPr>
            <p:ph type="title"/>
          </p:nvPr>
        </p:nvSpPr>
        <p:spPr>
          <a:xfrm>
            <a:off x="6527504" y="177434"/>
            <a:ext cx="2497547" cy="1424934"/>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000"/>
              <a:buFont typeface="Arial Rounded"/>
              <a:buNone/>
            </a:pPr>
            <a:r>
              <a:rPr b="1" lang="en" sz="3000">
                <a:latin typeface="Arial Rounded"/>
                <a:ea typeface="Arial Rounded"/>
                <a:cs typeface="Arial Rounded"/>
                <a:sym typeface="Arial Rounded"/>
              </a:rPr>
              <a:t>Passive Acoustic</a:t>
            </a:r>
            <a:br>
              <a:rPr b="1" lang="en" sz="3000">
                <a:latin typeface="Arial Rounded"/>
                <a:ea typeface="Arial Rounded"/>
                <a:cs typeface="Arial Rounded"/>
                <a:sym typeface="Arial Rounded"/>
              </a:rPr>
            </a:br>
            <a:r>
              <a:rPr b="1" lang="en" sz="3000">
                <a:latin typeface="Arial Rounded"/>
                <a:ea typeface="Arial Rounded"/>
                <a:cs typeface="Arial Rounded"/>
                <a:sym typeface="Arial Rounded"/>
              </a:rPr>
              <a:t>Monitoring</a:t>
            </a:r>
            <a:endParaRPr/>
          </a:p>
        </p:txBody>
      </p:sp>
      <p:sp>
        <p:nvSpPr>
          <p:cNvPr id="145" name="Google Shape;145;p26"/>
          <p:cNvSpPr txBox="1"/>
          <p:nvPr/>
        </p:nvSpPr>
        <p:spPr>
          <a:xfrm>
            <a:off x="6734452" y="1879374"/>
            <a:ext cx="2463924" cy="2987127"/>
          </a:xfrm>
          <a:prstGeom prst="rect">
            <a:avLst/>
          </a:prstGeom>
          <a:noFill/>
          <a:ln>
            <a:noFill/>
          </a:ln>
        </p:spPr>
        <p:txBody>
          <a:bodyPr anchorCtr="0" anchor="t" bIns="34275" lIns="68575" spcFirstLastPara="1" rIns="68575" wrap="square" tIns="34275">
            <a:normAutofit/>
          </a:bodyPr>
          <a:lstStyle/>
          <a:p>
            <a:pPr indent="-171450" lvl="0" marL="215900" marR="0" rtl="0" algn="l">
              <a:lnSpc>
                <a:spcPct val="90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Non-invasive approach</a:t>
            </a:r>
            <a:endParaRPr sz="1100"/>
          </a:p>
          <a:p>
            <a:pPr indent="0" lvl="0" marL="38100" marR="0" rtl="0" algn="l">
              <a:lnSpc>
                <a:spcPct val="90000"/>
              </a:lnSpc>
              <a:spcBef>
                <a:spcPts val="500"/>
              </a:spcBef>
              <a:spcAft>
                <a:spcPts val="0"/>
              </a:spcAft>
              <a:buNone/>
            </a:pPr>
            <a:r>
              <a:t/>
            </a:r>
            <a:endParaRPr sz="1300">
              <a:solidFill>
                <a:schemeClr val="dk1"/>
              </a:solidFill>
              <a:latin typeface="Arial"/>
              <a:ea typeface="Arial"/>
              <a:cs typeface="Arial"/>
              <a:sym typeface="Arial"/>
            </a:endParaRPr>
          </a:p>
          <a:p>
            <a:pPr indent="-171450" lvl="0" marL="215900" marR="0" rtl="0" algn="l">
              <a:lnSpc>
                <a:spcPct val="90000"/>
              </a:lnSpc>
              <a:spcBef>
                <a:spcPts val="500"/>
              </a:spcBef>
              <a:spcAft>
                <a:spcPts val="0"/>
              </a:spcAft>
              <a:buClr>
                <a:schemeClr val="dk1"/>
              </a:buClr>
              <a:buSzPts val="1300"/>
              <a:buFont typeface="Arial"/>
              <a:buChar char="•"/>
            </a:pPr>
            <a:r>
              <a:rPr lang="en" sz="1300">
                <a:solidFill>
                  <a:schemeClr val="dk1"/>
                </a:solidFill>
                <a:latin typeface="Arial"/>
                <a:ea typeface="Arial"/>
                <a:cs typeface="Arial"/>
                <a:sym typeface="Arial"/>
              </a:rPr>
              <a:t>Soundscape ecology</a:t>
            </a:r>
            <a:endParaRPr sz="1100"/>
          </a:p>
          <a:p>
            <a:pPr indent="-171450" lvl="1" marL="558800" marR="0" rtl="0" algn="l">
              <a:lnSpc>
                <a:spcPct val="90000"/>
              </a:lnSpc>
              <a:spcBef>
                <a:spcPts val="5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Species presence and distribution</a:t>
            </a:r>
            <a:endParaRPr sz="1100"/>
          </a:p>
          <a:p>
            <a:pPr indent="0" lvl="1" marL="381000" marR="0" rtl="0" algn="l">
              <a:lnSpc>
                <a:spcPct val="90000"/>
              </a:lnSpc>
              <a:spcBef>
                <a:spcPts val="500"/>
              </a:spcBef>
              <a:spcAft>
                <a:spcPts val="0"/>
              </a:spcAft>
              <a:buNone/>
            </a:pPr>
            <a:r>
              <a:t/>
            </a:r>
            <a:endParaRPr b="0" i="0" sz="800" u="none" cap="none" strike="noStrike">
              <a:solidFill>
                <a:schemeClr val="dk1"/>
              </a:solidFill>
              <a:latin typeface="Arial"/>
              <a:ea typeface="Arial"/>
              <a:cs typeface="Arial"/>
              <a:sym typeface="Arial"/>
            </a:endParaRPr>
          </a:p>
          <a:p>
            <a:pPr indent="-171450" lvl="1" marL="558800" marR="0" rtl="0" algn="l">
              <a:lnSpc>
                <a:spcPct val="90000"/>
              </a:lnSpc>
              <a:spcBef>
                <a:spcPts val="5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Spawning–related choruses</a:t>
            </a:r>
            <a:endParaRPr sz="1100"/>
          </a:p>
          <a:p>
            <a:pPr indent="0" lvl="1" marL="381000" marR="0" rtl="0" algn="l">
              <a:lnSpc>
                <a:spcPct val="90000"/>
              </a:lnSpc>
              <a:spcBef>
                <a:spcPts val="500"/>
              </a:spcBef>
              <a:spcAft>
                <a:spcPts val="0"/>
              </a:spcAft>
              <a:buNone/>
            </a:pPr>
            <a:r>
              <a:t/>
            </a:r>
            <a:endParaRPr b="0" i="0" sz="800" u="none" cap="none" strike="noStrike">
              <a:solidFill>
                <a:schemeClr val="dk1"/>
              </a:solidFill>
              <a:latin typeface="Arial"/>
              <a:ea typeface="Arial"/>
              <a:cs typeface="Arial"/>
              <a:sym typeface="Arial"/>
            </a:endParaRPr>
          </a:p>
          <a:p>
            <a:pPr indent="-171450" lvl="1" marL="558800" marR="0" rtl="0" algn="l">
              <a:lnSpc>
                <a:spcPct val="90000"/>
              </a:lnSpc>
              <a:spcBef>
                <a:spcPts val="5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Habitat quality</a:t>
            </a:r>
            <a:endParaRPr sz="1100"/>
          </a:p>
          <a:p>
            <a:pPr indent="0" lvl="1" marL="381000" marR="0" rtl="0" algn="l">
              <a:lnSpc>
                <a:spcPct val="90000"/>
              </a:lnSpc>
              <a:spcBef>
                <a:spcPts val="500"/>
              </a:spcBef>
              <a:spcAft>
                <a:spcPts val="0"/>
              </a:spcAft>
              <a:buNone/>
            </a:pPr>
            <a:r>
              <a:t/>
            </a:r>
            <a:endParaRPr b="0" i="0" sz="800" u="none" cap="none" strike="noStrike">
              <a:solidFill>
                <a:schemeClr val="dk1"/>
              </a:solidFill>
              <a:latin typeface="Arial"/>
              <a:ea typeface="Arial"/>
              <a:cs typeface="Arial"/>
              <a:sym typeface="Arial"/>
            </a:endParaRPr>
          </a:p>
          <a:p>
            <a:pPr indent="-171450" lvl="1" marL="558800" marR="0" rtl="0" algn="l">
              <a:lnSpc>
                <a:spcPct val="90000"/>
              </a:lnSpc>
              <a:spcBef>
                <a:spcPts val="5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Behavioral ecology of apex predators </a:t>
            </a:r>
            <a:endParaRPr sz="1100"/>
          </a:p>
          <a:p>
            <a:pPr indent="0" lvl="0" marL="38100" marR="0" rtl="0" algn="l">
              <a:lnSpc>
                <a:spcPct val="90000"/>
              </a:lnSpc>
              <a:spcBef>
                <a:spcPts val="500"/>
              </a:spcBef>
              <a:spcAft>
                <a:spcPts val="0"/>
              </a:spcAft>
              <a:buNone/>
            </a:pPr>
            <a:r>
              <a:t/>
            </a:r>
            <a:endParaRPr sz="1200">
              <a:solidFill>
                <a:schemeClr val="dk1"/>
              </a:solidFill>
              <a:latin typeface="Calibri"/>
              <a:ea typeface="Calibri"/>
              <a:cs typeface="Calibri"/>
              <a:sym typeface="Calibri"/>
            </a:endParaRPr>
          </a:p>
        </p:txBody>
      </p:sp>
      <p:sp>
        <p:nvSpPr>
          <p:cNvPr id="146" name="Google Shape;146;p26"/>
          <p:cNvSpPr txBox="1"/>
          <p:nvPr/>
        </p:nvSpPr>
        <p:spPr>
          <a:xfrm>
            <a:off x="3839038" y="4907940"/>
            <a:ext cx="2203499" cy="207749"/>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sz="900">
                <a:solidFill>
                  <a:schemeClr val="dk1"/>
                </a:solidFill>
                <a:latin typeface="Cambria"/>
                <a:ea typeface="Cambria"/>
                <a:cs typeface="Cambria"/>
                <a:sym typeface="Cambria"/>
              </a:rPr>
              <a:t>Adapted from Mueller et al. 2020</a:t>
            </a:r>
            <a:endParaRPr sz="1100"/>
          </a:p>
        </p:txBody>
      </p:sp>
      <p:sp>
        <p:nvSpPr>
          <p:cNvPr id="147" name="Google Shape;147;p26"/>
          <p:cNvSpPr txBox="1"/>
          <p:nvPr/>
        </p:nvSpPr>
        <p:spPr>
          <a:xfrm>
            <a:off x="2358075" y="4250375"/>
            <a:ext cx="1167600" cy="4080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Calibri"/>
                <a:ea typeface="Calibri"/>
                <a:cs typeface="Calibri"/>
                <a:sym typeface="Calibri"/>
              </a:rPr>
              <a:t>Passive Acoustic Recorder</a:t>
            </a:r>
            <a:endParaRPr sz="1100"/>
          </a:p>
        </p:txBody>
      </p:sp>
      <p:sp>
        <p:nvSpPr>
          <p:cNvPr id="148" name="Google Shape;148;p26"/>
          <p:cNvSpPr txBox="1"/>
          <p:nvPr/>
        </p:nvSpPr>
        <p:spPr>
          <a:xfrm>
            <a:off x="1891749" y="3630025"/>
            <a:ext cx="9987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lt1"/>
                </a:solidFill>
                <a:latin typeface="Calibri"/>
                <a:ea typeface="Calibri"/>
                <a:cs typeface="Calibri"/>
                <a:sym typeface="Calibri"/>
              </a:rPr>
              <a:t>Hydrophone</a:t>
            </a:r>
            <a:endParaRPr sz="1100"/>
          </a:p>
        </p:txBody>
      </p:sp>
      <p:sp>
        <p:nvSpPr>
          <p:cNvPr id="149" name="Google Shape;149;p26"/>
          <p:cNvSpPr txBox="1"/>
          <p:nvPr/>
        </p:nvSpPr>
        <p:spPr>
          <a:xfrm>
            <a:off x="571622" y="4204315"/>
            <a:ext cx="1167564" cy="230833"/>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Calibri"/>
                <a:ea typeface="Calibri"/>
                <a:cs typeface="Calibri"/>
                <a:sym typeface="Calibri"/>
              </a:rPr>
              <a:t>Instrument frame</a:t>
            </a:r>
            <a:endParaRPr sz="1100"/>
          </a:p>
        </p:txBody>
      </p:sp>
      <p:cxnSp>
        <p:nvCxnSpPr>
          <p:cNvPr id="150" name="Google Shape;150;p26"/>
          <p:cNvCxnSpPr/>
          <p:nvPr/>
        </p:nvCxnSpPr>
        <p:spPr>
          <a:xfrm flipH="1" rot="10800000">
            <a:off x="1367701" y="4133493"/>
            <a:ext cx="179544" cy="140935"/>
          </a:xfrm>
          <a:prstGeom prst="straightConnector1">
            <a:avLst/>
          </a:prstGeom>
          <a:noFill/>
          <a:ln cap="flat" cmpd="sng" w="19050">
            <a:solidFill>
              <a:srgbClr val="FF0000"/>
            </a:solidFill>
            <a:prstDash val="solid"/>
            <a:miter lim="800000"/>
            <a:headEnd len="sm" w="sm" type="none"/>
            <a:tailEnd len="med" w="med" type="triangle"/>
          </a:ln>
        </p:spPr>
      </p:cxnSp>
      <p:cxnSp>
        <p:nvCxnSpPr>
          <p:cNvPr id="151" name="Google Shape;151;p26"/>
          <p:cNvCxnSpPr/>
          <p:nvPr/>
        </p:nvCxnSpPr>
        <p:spPr>
          <a:xfrm flipH="1">
            <a:off x="1739186" y="3859748"/>
            <a:ext cx="241783" cy="275207"/>
          </a:xfrm>
          <a:prstGeom prst="straightConnector1">
            <a:avLst/>
          </a:prstGeom>
          <a:noFill/>
          <a:ln cap="flat" cmpd="sng" w="19050">
            <a:solidFill>
              <a:srgbClr val="FF0000"/>
            </a:solidFill>
            <a:prstDash val="solid"/>
            <a:miter lim="800000"/>
            <a:headEnd len="sm" w="sm" type="none"/>
            <a:tailEnd len="med" w="med" type="triangle"/>
          </a:ln>
        </p:spPr>
      </p:cxnSp>
      <p:cxnSp>
        <p:nvCxnSpPr>
          <p:cNvPr id="152" name="Google Shape;152;p26"/>
          <p:cNvCxnSpPr/>
          <p:nvPr/>
        </p:nvCxnSpPr>
        <p:spPr>
          <a:xfrm rot="10800000">
            <a:off x="2054541" y="4295860"/>
            <a:ext cx="345760" cy="47744"/>
          </a:xfrm>
          <a:prstGeom prst="straightConnector1">
            <a:avLst/>
          </a:prstGeom>
          <a:noFill/>
          <a:ln cap="flat" cmpd="sng" w="19050">
            <a:solidFill>
              <a:srgbClr val="FF0000"/>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1000"/>
                                        <p:tgtEl>
                                          <p:spTgt spid="1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27"/>
          <p:cNvSpPr/>
          <p:nvPr/>
        </p:nvSpPr>
        <p:spPr>
          <a:xfrm>
            <a:off x="2287"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May be an image of body of water" id="159" name="Google Shape;159;p27"/>
          <p:cNvPicPr preferRelativeResize="0"/>
          <p:nvPr/>
        </p:nvPicPr>
        <p:blipFill rotWithShape="1">
          <a:blip r:embed="rId3">
            <a:alphaModFix/>
          </a:blip>
          <a:srcRect b="-3" l="4332" r="1550" t="1"/>
          <a:stretch/>
        </p:blipFill>
        <p:spPr>
          <a:xfrm>
            <a:off x="3741491" y="111915"/>
            <a:ext cx="3741217" cy="2499719"/>
          </a:xfrm>
          <a:prstGeom prst="rect">
            <a:avLst/>
          </a:prstGeom>
          <a:noFill/>
          <a:ln>
            <a:noFill/>
          </a:ln>
        </p:spPr>
      </p:pic>
      <p:sp>
        <p:nvSpPr>
          <p:cNvPr id="160" name="Google Shape;160;p27"/>
          <p:cNvSpPr/>
          <p:nvPr/>
        </p:nvSpPr>
        <p:spPr>
          <a:xfrm>
            <a:off x="-1" y="0"/>
            <a:ext cx="5542697"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1" name="Google Shape;161;p27"/>
          <p:cNvSpPr txBox="1"/>
          <p:nvPr>
            <p:ph type="title"/>
          </p:nvPr>
        </p:nvSpPr>
        <p:spPr>
          <a:xfrm>
            <a:off x="232172" y="136922"/>
            <a:ext cx="2866642" cy="1424934"/>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Rounded"/>
              <a:buNone/>
            </a:pPr>
            <a:r>
              <a:rPr b="1" lang="en" sz="3000">
                <a:latin typeface="Arial Rounded"/>
                <a:ea typeface="Arial Rounded"/>
                <a:cs typeface="Arial Rounded"/>
                <a:sym typeface="Arial Rounded"/>
              </a:rPr>
              <a:t>Significance of study</a:t>
            </a:r>
            <a:endParaRPr/>
          </a:p>
        </p:txBody>
      </p:sp>
      <p:pic>
        <p:nvPicPr>
          <p:cNvPr descr="A person standing next to a body of water&#10;&#10;Description automatically generated" id="162" name="Google Shape;162;p27"/>
          <p:cNvPicPr preferRelativeResize="0"/>
          <p:nvPr/>
        </p:nvPicPr>
        <p:blipFill rotWithShape="1">
          <a:blip r:embed="rId4">
            <a:alphaModFix/>
          </a:blip>
          <a:srcRect b="5386" l="6" r="-7" t="39098"/>
          <a:stretch/>
        </p:blipFill>
        <p:spPr>
          <a:xfrm>
            <a:off x="5124881" y="2611633"/>
            <a:ext cx="3741216" cy="2499720"/>
          </a:xfrm>
          <a:prstGeom prst="rect">
            <a:avLst/>
          </a:prstGeom>
          <a:noFill/>
          <a:ln>
            <a:noFill/>
          </a:ln>
        </p:spPr>
      </p:pic>
      <p:sp>
        <p:nvSpPr>
          <p:cNvPr id="163" name="Google Shape;163;p27"/>
          <p:cNvSpPr/>
          <p:nvPr/>
        </p:nvSpPr>
        <p:spPr>
          <a:xfrm>
            <a:off x="232172" y="3151762"/>
            <a:ext cx="4892700" cy="1751100"/>
          </a:xfrm>
          <a:prstGeom prst="rect">
            <a:avLst/>
          </a:prstGeom>
          <a:noFill/>
          <a:ln cap="flat" cmpd="sng" w="127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164" name="Google Shape;164;p27"/>
          <p:cNvSpPr txBox="1"/>
          <p:nvPr>
            <p:ph idx="1" type="body"/>
          </p:nvPr>
        </p:nvSpPr>
        <p:spPr>
          <a:xfrm>
            <a:off x="465299" y="1701593"/>
            <a:ext cx="4520652" cy="3463257"/>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400"/>
              <a:buChar char="•"/>
            </a:pPr>
            <a:r>
              <a:rPr lang="en" sz="1400">
                <a:latin typeface="Arial"/>
                <a:ea typeface="Arial"/>
                <a:cs typeface="Arial"/>
                <a:sym typeface="Arial"/>
              </a:rPr>
              <a:t>Keystone species </a:t>
            </a:r>
            <a:endParaRPr/>
          </a:p>
          <a:p>
            <a:pPr indent="-177800" lvl="0" marL="177800" rtl="0" algn="l">
              <a:lnSpc>
                <a:spcPct val="90000"/>
              </a:lnSpc>
              <a:spcBef>
                <a:spcPts val="800"/>
              </a:spcBef>
              <a:spcAft>
                <a:spcPts val="0"/>
              </a:spcAft>
              <a:buClr>
                <a:schemeClr val="dk1"/>
              </a:buClr>
              <a:buSzPts val="1400"/>
              <a:buChar char="•"/>
            </a:pPr>
            <a:r>
              <a:rPr lang="en" sz="1400">
                <a:latin typeface="Arial"/>
                <a:ea typeface="Arial"/>
                <a:cs typeface="Arial"/>
                <a:sym typeface="Arial"/>
              </a:rPr>
              <a:t>Underwater noise pollution</a:t>
            </a:r>
            <a:endParaRPr/>
          </a:p>
          <a:p>
            <a:pPr indent="-177800" lvl="0" marL="177800" rtl="0" algn="l">
              <a:lnSpc>
                <a:spcPct val="90000"/>
              </a:lnSpc>
              <a:spcBef>
                <a:spcPts val="800"/>
              </a:spcBef>
              <a:spcAft>
                <a:spcPts val="0"/>
              </a:spcAft>
              <a:buClr>
                <a:schemeClr val="dk1"/>
              </a:buClr>
              <a:buSzPts val="1400"/>
              <a:buChar char="•"/>
            </a:pPr>
            <a:r>
              <a:rPr lang="en" sz="1400">
                <a:latin typeface="Arial"/>
                <a:ea typeface="Arial"/>
                <a:cs typeface="Arial"/>
                <a:sym typeface="Arial"/>
              </a:rPr>
              <a:t>Dredging impacts</a:t>
            </a:r>
            <a:endParaRPr/>
          </a:p>
          <a:p>
            <a:pPr indent="0" lvl="0" marL="0" rtl="0" algn="l">
              <a:lnSpc>
                <a:spcPct val="90000"/>
              </a:lnSpc>
              <a:spcBef>
                <a:spcPts val="800"/>
              </a:spcBef>
              <a:spcAft>
                <a:spcPts val="0"/>
              </a:spcAft>
              <a:buClr>
                <a:schemeClr val="dk1"/>
              </a:buClr>
              <a:buSzPts val="1400"/>
              <a:buNone/>
            </a:pPr>
            <a:r>
              <a:t/>
            </a:r>
            <a:endParaRPr sz="1400">
              <a:latin typeface="Arial"/>
              <a:ea typeface="Arial"/>
              <a:cs typeface="Arial"/>
              <a:sym typeface="Arial"/>
            </a:endParaRPr>
          </a:p>
          <a:p>
            <a:pPr indent="0" lvl="0" marL="0" rtl="0" algn="l">
              <a:lnSpc>
                <a:spcPct val="90000"/>
              </a:lnSpc>
              <a:spcBef>
                <a:spcPts val="800"/>
              </a:spcBef>
              <a:spcAft>
                <a:spcPts val="0"/>
              </a:spcAft>
              <a:buClr>
                <a:schemeClr val="dk1"/>
              </a:buClr>
              <a:buSzPts val="1400"/>
              <a:buNone/>
            </a:pPr>
            <a:r>
              <a:t/>
            </a:r>
            <a:endParaRPr sz="1400">
              <a:latin typeface="Arial"/>
              <a:ea typeface="Arial"/>
              <a:cs typeface="Arial"/>
              <a:sym typeface="Arial"/>
            </a:endParaRPr>
          </a:p>
          <a:p>
            <a:pPr indent="0" lvl="0" marL="0" rtl="0" algn="l">
              <a:lnSpc>
                <a:spcPct val="90000"/>
              </a:lnSpc>
              <a:spcBef>
                <a:spcPts val="800"/>
              </a:spcBef>
              <a:spcAft>
                <a:spcPts val="0"/>
              </a:spcAft>
              <a:buClr>
                <a:schemeClr val="dk1"/>
              </a:buClr>
              <a:buSzPts val="1400"/>
              <a:buNone/>
            </a:pPr>
            <a:r>
              <a:t/>
            </a:r>
            <a:endParaRPr sz="1400">
              <a:latin typeface="Arial"/>
              <a:ea typeface="Arial"/>
              <a:cs typeface="Arial"/>
              <a:sym typeface="Arial"/>
            </a:endParaRPr>
          </a:p>
          <a:p>
            <a:pPr indent="0" lvl="0" marL="0" rtl="0" algn="l">
              <a:lnSpc>
                <a:spcPct val="90000"/>
              </a:lnSpc>
              <a:spcBef>
                <a:spcPts val="800"/>
              </a:spcBef>
              <a:spcAft>
                <a:spcPts val="0"/>
              </a:spcAft>
              <a:buClr>
                <a:schemeClr val="dk1"/>
              </a:buClr>
              <a:buSzPts val="1400"/>
              <a:buNone/>
            </a:pPr>
            <a:r>
              <a:t/>
            </a:r>
            <a:endParaRPr sz="1400">
              <a:latin typeface="Arial"/>
              <a:ea typeface="Arial"/>
              <a:cs typeface="Arial"/>
              <a:sym typeface="Arial"/>
            </a:endParaRPr>
          </a:p>
        </p:txBody>
      </p:sp>
      <p:sp>
        <p:nvSpPr>
          <p:cNvPr id="165" name="Google Shape;165;p27"/>
          <p:cNvSpPr txBox="1"/>
          <p:nvPr/>
        </p:nvSpPr>
        <p:spPr>
          <a:xfrm>
            <a:off x="329700" y="3209200"/>
            <a:ext cx="4605000" cy="600300"/>
          </a:xfrm>
          <a:prstGeom prst="rect">
            <a:avLst/>
          </a:prstGeom>
          <a:noFill/>
          <a:ln>
            <a:noFill/>
          </a:ln>
        </p:spPr>
        <p:txBody>
          <a:bodyPr anchorCtr="0" anchor="t" bIns="91425" lIns="91425" spcFirstLastPara="1" rIns="91425" wrap="square" tIns="91425">
            <a:spAutoFit/>
          </a:bodyPr>
          <a:lstStyle/>
          <a:p>
            <a:pPr indent="-171450" lvl="0" marL="177800" rtl="0" algn="l">
              <a:lnSpc>
                <a:spcPct val="90000"/>
              </a:lnSpc>
              <a:spcBef>
                <a:spcPts val="800"/>
              </a:spcBef>
              <a:spcAft>
                <a:spcPts val="0"/>
              </a:spcAft>
              <a:buClr>
                <a:srgbClr val="1C6294"/>
              </a:buClr>
              <a:buSzPts val="1500"/>
              <a:buChar char="•"/>
            </a:pPr>
            <a:r>
              <a:rPr b="1" lang="en" sz="1500">
                <a:solidFill>
                  <a:srgbClr val="1C6294"/>
                </a:solidFill>
              </a:rPr>
              <a:t>Can passive acoustics serve as a predictor of abundance?</a:t>
            </a:r>
            <a:endParaRPr>
              <a:latin typeface="Calibri"/>
              <a:ea typeface="Calibri"/>
              <a:cs typeface="Calibri"/>
              <a:sym typeface="Calibri"/>
            </a:endParaRPr>
          </a:p>
        </p:txBody>
      </p:sp>
      <p:sp>
        <p:nvSpPr>
          <p:cNvPr id="166" name="Google Shape;166;p27"/>
          <p:cNvSpPr txBox="1"/>
          <p:nvPr/>
        </p:nvSpPr>
        <p:spPr>
          <a:xfrm>
            <a:off x="329700" y="3754550"/>
            <a:ext cx="4520700" cy="600300"/>
          </a:xfrm>
          <a:prstGeom prst="rect">
            <a:avLst/>
          </a:prstGeom>
          <a:noFill/>
          <a:ln>
            <a:noFill/>
          </a:ln>
        </p:spPr>
        <p:txBody>
          <a:bodyPr anchorCtr="0" anchor="t" bIns="91425" lIns="91425" spcFirstLastPara="1" rIns="91425" wrap="square" tIns="91425">
            <a:spAutoFit/>
          </a:bodyPr>
          <a:lstStyle/>
          <a:p>
            <a:pPr indent="-171450" lvl="0" marL="177800" rtl="0" algn="l">
              <a:lnSpc>
                <a:spcPct val="90000"/>
              </a:lnSpc>
              <a:spcBef>
                <a:spcPts val="800"/>
              </a:spcBef>
              <a:spcAft>
                <a:spcPts val="0"/>
              </a:spcAft>
              <a:buClr>
                <a:srgbClr val="1C6294"/>
              </a:buClr>
              <a:buSzPts val="1500"/>
              <a:buChar char="•"/>
            </a:pPr>
            <a:r>
              <a:rPr b="1" lang="en" sz="1500">
                <a:solidFill>
                  <a:srgbClr val="1C6294"/>
                </a:solidFill>
              </a:rPr>
              <a:t>Can these data be used to tease out detection range?</a:t>
            </a:r>
            <a:endParaRPr/>
          </a:p>
        </p:txBody>
      </p:sp>
      <p:sp>
        <p:nvSpPr>
          <p:cNvPr id="167" name="Google Shape;167;p27"/>
          <p:cNvSpPr txBox="1"/>
          <p:nvPr/>
        </p:nvSpPr>
        <p:spPr>
          <a:xfrm>
            <a:off x="295650" y="4247650"/>
            <a:ext cx="4520700" cy="392400"/>
          </a:xfrm>
          <a:prstGeom prst="rect">
            <a:avLst/>
          </a:prstGeom>
          <a:noFill/>
          <a:ln>
            <a:noFill/>
          </a:ln>
        </p:spPr>
        <p:txBody>
          <a:bodyPr anchorCtr="0" anchor="t" bIns="91425" lIns="91425" spcFirstLastPara="1" rIns="91425" wrap="square" tIns="91425">
            <a:spAutoFit/>
          </a:bodyPr>
          <a:lstStyle/>
          <a:p>
            <a:pPr indent="-171450" lvl="0" marL="177800" rtl="0" algn="l">
              <a:lnSpc>
                <a:spcPct val="90000"/>
              </a:lnSpc>
              <a:spcBef>
                <a:spcPts val="800"/>
              </a:spcBef>
              <a:spcAft>
                <a:spcPts val="0"/>
              </a:spcAft>
              <a:buClr>
                <a:srgbClr val="1C6294"/>
              </a:buClr>
              <a:buSzPts val="1500"/>
              <a:buChar char="•"/>
            </a:pPr>
            <a:r>
              <a:rPr b="1" lang="en" sz="1500">
                <a:solidFill>
                  <a:srgbClr val="1C6294"/>
                </a:solidFill>
              </a:rPr>
              <a:t>How complex is this relationship?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Rounded"/>
              <a:buNone/>
            </a:pPr>
            <a:r>
              <a:rPr b="1" lang="en" sz="3000">
                <a:latin typeface="Arial Rounded"/>
                <a:ea typeface="Arial Rounded"/>
                <a:cs typeface="Arial Rounded"/>
                <a:sym typeface="Arial Rounded"/>
              </a:rPr>
              <a:t>Methodology – Acoustic Surveying</a:t>
            </a:r>
            <a:endParaRPr b="1" sz="3000">
              <a:latin typeface="Arial Rounded"/>
              <a:ea typeface="Arial Rounded"/>
              <a:cs typeface="Arial Rounded"/>
              <a:sym typeface="Arial Rounded"/>
            </a:endParaRPr>
          </a:p>
        </p:txBody>
      </p:sp>
      <p:pic>
        <p:nvPicPr>
          <p:cNvPr descr="Map&#10;&#10;Description automatically generated" id="174" name="Google Shape;174;p28"/>
          <p:cNvPicPr preferRelativeResize="0"/>
          <p:nvPr/>
        </p:nvPicPr>
        <p:blipFill rotWithShape="1">
          <a:blip r:embed="rId3">
            <a:alphaModFix/>
          </a:blip>
          <a:srcRect b="24444" l="2148" r="20922" t="2368"/>
          <a:stretch/>
        </p:blipFill>
        <p:spPr>
          <a:xfrm>
            <a:off x="628650" y="1105376"/>
            <a:ext cx="5120642" cy="3764281"/>
          </a:xfrm>
          <a:prstGeom prst="rect">
            <a:avLst/>
          </a:prstGeom>
          <a:noFill/>
          <a:ln>
            <a:noFill/>
          </a:ln>
        </p:spPr>
      </p:pic>
      <p:sp>
        <p:nvSpPr>
          <p:cNvPr id="175" name="Google Shape;175;p28"/>
          <p:cNvSpPr txBox="1"/>
          <p:nvPr/>
        </p:nvSpPr>
        <p:spPr>
          <a:xfrm>
            <a:off x="2126879" y="2987516"/>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F</a:t>
            </a:r>
            <a:endParaRPr sz="1100"/>
          </a:p>
        </p:txBody>
      </p:sp>
      <p:sp>
        <p:nvSpPr>
          <p:cNvPr id="176" name="Google Shape;176;p28"/>
          <p:cNvSpPr txBox="1"/>
          <p:nvPr/>
        </p:nvSpPr>
        <p:spPr>
          <a:xfrm>
            <a:off x="2183091" y="3590564"/>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E</a:t>
            </a:r>
            <a:endParaRPr sz="1100"/>
          </a:p>
        </p:txBody>
      </p:sp>
      <p:sp>
        <p:nvSpPr>
          <p:cNvPr id="177" name="Google Shape;177;p28"/>
          <p:cNvSpPr txBox="1"/>
          <p:nvPr/>
        </p:nvSpPr>
        <p:spPr>
          <a:xfrm>
            <a:off x="2737411" y="3260909"/>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C</a:t>
            </a:r>
            <a:endParaRPr sz="1100"/>
          </a:p>
        </p:txBody>
      </p:sp>
      <p:sp>
        <p:nvSpPr>
          <p:cNvPr id="178" name="Google Shape;178;p28"/>
          <p:cNvSpPr txBox="1"/>
          <p:nvPr/>
        </p:nvSpPr>
        <p:spPr>
          <a:xfrm>
            <a:off x="2846830" y="2756683"/>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B</a:t>
            </a:r>
            <a:endParaRPr sz="1100"/>
          </a:p>
        </p:txBody>
      </p:sp>
      <p:sp>
        <p:nvSpPr>
          <p:cNvPr id="179" name="Google Shape;179;p28"/>
          <p:cNvSpPr txBox="1"/>
          <p:nvPr/>
        </p:nvSpPr>
        <p:spPr>
          <a:xfrm>
            <a:off x="3408456" y="2525850"/>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A</a:t>
            </a:r>
            <a:endParaRPr sz="1100"/>
          </a:p>
        </p:txBody>
      </p:sp>
      <p:sp>
        <p:nvSpPr>
          <p:cNvPr id="180" name="Google Shape;180;p28"/>
          <p:cNvSpPr txBox="1"/>
          <p:nvPr/>
        </p:nvSpPr>
        <p:spPr>
          <a:xfrm>
            <a:off x="3792560" y="3998082"/>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D</a:t>
            </a:r>
            <a:endParaRPr sz="1100"/>
          </a:p>
        </p:txBody>
      </p:sp>
      <p:sp>
        <p:nvSpPr>
          <p:cNvPr id="181" name="Google Shape;181;p28"/>
          <p:cNvSpPr txBox="1"/>
          <p:nvPr/>
        </p:nvSpPr>
        <p:spPr>
          <a:xfrm>
            <a:off x="5994268" y="1451372"/>
            <a:ext cx="2984728" cy="3418284"/>
          </a:xfrm>
          <a:prstGeom prst="rect">
            <a:avLst/>
          </a:prstGeom>
          <a:noFill/>
          <a:ln>
            <a:noFill/>
          </a:ln>
        </p:spPr>
        <p:txBody>
          <a:bodyPr anchorCtr="0" anchor="t" bIns="34275" lIns="68575" spcFirstLastPara="1" rIns="68575" wrap="square" tIns="34275">
            <a:normAutofit/>
          </a:bodyPr>
          <a:lstStyle/>
          <a:p>
            <a:pPr indent="0" lvl="0" marL="38100" marR="0" rtl="0" algn="l">
              <a:lnSpc>
                <a:spcPct val="9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l">
              <a:lnSpc>
                <a:spcPct val="90000"/>
              </a:lnSpc>
              <a:spcBef>
                <a:spcPts val="500"/>
              </a:spcBef>
              <a:spcAft>
                <a:spcPts val="0"/>
              </a:spcAft>
              <a:buNone/>
            </a:pPr>
            <a:r>
              <a:t/>
            </a:r>
            <a:endParaRPr sz="1400">
              <a:solidFill>
                <a:schemeClr val="dk1"/>
              </a:solidFill>
              <a:latin typeface="Arial"/>
              <a:ea typeface="Arial"/>
              <a:cs typeface="Arial"/>
              <a:sym typeface="Arial"/>
            </a:endParaRPr>
          </a:p>
          <a:p>
            <a:pPr indent="0" lvl="0" marL="38100" marR="0" rtl="0" algn="l">
              <a:lnSpc>
                <a:spcPct val="90000"/>
              </a:lnSpc>
              <a:spcBef>
                <a:spcPts val="500"/>
              </a:spcBef>
              <a:spcAft>
                <a:spcPts val="0"/>
              </a:spcAft>
              <a:buNone/>
            </a:pPr>
            <a:r>
              <a:rPr b="1" lang="en" sz="1400">
                <a:solidFill>
                  <a:schemeClr val="dk1"/>
                </a:solidFill>
                <a:latin typeface="Arial"/>
                <a:ea typeface="Arial"/>
                <a:cs typeface="Arial"/>
                <a:sym typeface="Arial"/>
              </a:rPr>
              <a:t>DSG-ST passive acoustic recorders</a:t>
            </a:r>
            <a:endParaRPr sz="1100"/>
          </a:p>
          <a:p>
            <a:pPr indent="0" lvl="0" marL="38100" marR="0" rtl="0" algn="l">
              <a:lnSpc>
                <a:spcPct val="90000"/>
              </a:lnSpc>
              <a:spcBef>
                <a:spcPts val="500"/>
              </a:spcBef>
              <a:spcAft>
                <a:spcPts val="0"/>
              </a:spcAft>
              <a:buNone/>
            </a:pPr>
            <a:r>
              <a:t/>
            </a:r>
            <a:endParaRPr sz="200">
              <a:solidFill>
                <a:schemeClr val="dk1"/>
              </a:solidFill>
              <a:latin typeface="Arial"/>
              <a:ea typeface="Arial"/>
              <a:cs typeface="Arial"/>
              <a:sym typeface="Arial"/>
            </a:endParaRPr>
          </a:p>
          <a:p>
            <a:pPr indent="-215900" lvl="1" marL="596900" marR="0" rtl="0" algn="l">
              <a:lnSpc>
                <a:spcPct val="90000"/>
              </a:lnSpc>
              <a:spcBef>
                <a:spcPts val="5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2 mins every 20 mins</a:t>
            </a:r>
            <a:endParaRPr sz="1100"/>
          </a:p>
          <a:p>
            <a:pPr indent="-165100" lvl="1" marL="596900" marR="0" rtl="0" algn="l">
              <a:lnSpc>
                <a:spcPct val="90000"/>
              </a:lnSpc>
              <a:spcBef>
                <a:spcPts val="500"/>
              </a:spcBef>
              <a:spcAft>
                <a:spcPts val="0"/>
              </a:spcAft>
              <a:buClr>
                <a:schemeClr val="dk1"/>
              </a:buClr>
              <a:buSzPts val="800"/>
              <a:buFont typeface="Arial"/>
              <a:buNone/>
            </a:pPr>
            <a:r>
              <a:t/>
            </a:r>
            <a:endParaRPr b="0" i="0" sz="800" u="none" cap="none" strike="noStrike">
              <a:solidFill>
                <a:schemeClr val="dk1"/>
              </a:solidFill>
              <a:latin typeface="Arial"/>
              <a:ea typeface="Arial"/>
              <a:cs typeface="Arial"/>
              <a:sym typeface="Arial"/>
            </a:endParaRPr>
          </a:p>
          <a:p>
            <a:pPr indent="-215900" lvl="1" marL="596900" marR="0" rtl="0" algn="l">
              <a:lnSpc>
                <a:spcPct val="90000"/>
              </a:lnSpc>
              <a:spcBef>
                <a:spcPts val="5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 Sampling rate of 96 kHz</a:t>
            </a:r>
            <a:endParaRPr b="0" i="0" sz="800" u="none" cap="none" strike="noStrike">
              <a:solidFill>
                <a:schemeClr val="dk1"/>
              </a:solidFill>
              <a:latin typeface="Arial"/>
              <a:ea typeface="Arial"/>
              <a:cs typeface="Arial"/>
              <a:sym typeface="Arial"/>
            </a:endParaRPr>
          </a:p>
          <a:p>
            <a:pPr indent="0" lvl="1" marL="381000" marR="0" rtl="0" algn="l">
              <a:lnSpc>
                <a:spcPct val="90000"/>
              </a:lnSpc>
              <a:spcBef>
                <a:spcPts val="500"/>
              </a:spcBef>
              <a:spcAft>
                <a:spcPts val="0"/>
              </a:spcAft>
              <a:buNone/>
            </a:pPr>
            <a:r>
              <a:t/>
            </a:r>
            <a:endParaRPr b="0" i="0" sz="800" u="none" cap="none" strike="noStrike">
              <a:solidFill>
                <a:schemeClr val="dk1"/>
              </a:solidFill>
              <a:latin typeface="Arial"/>
              <a:ea typeface="Arial"/>
              <a:cs typeface="Arial"/>
              <a:sym typeface="Arial"/>
            </a:endParaRPr>
          </a:p>
          <a:p>
            <a:pPr indent="-215900" lvl="1" marL="596900" marR="0" rtl="0" algn="l">
              <a:lnSpc>
                <a:spcPct val="90000"/>
              </a:lnSpc>
              <a:spcBef>
                <a:spcPts val="5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Water temperature and water level loggers</a:t>
            </a:r>
            <a:endParaRPr sz="1100"/>
          </a:p>
          <a:p>
            <a:pPr indent="0" lvl="1" marL="381000" marR="0" rtl="0" algn="l">
              <a:lnSpc>
                <a:spcPct val="90000"/>
              </a:lnSpc>
              <a:spcBef>
                <a:spcPts val="500"/>
              </a:spcBef>
              <a:spcAft>
                <a:spcPts val="0"/>
              </a:spcAft>
              <a:buNone/>
            </a:pPr>
            <a:r>
              <a:t/>
            </a:r>
            <a:endParaRPr b="0" i="0" sz="800" u="none" cap="none" strike="noStrike">
              <a:solidFill>
                <a:schemeClr val="dk1"/>
              </a:solidFill>
              <a:latin typeface="Arial"/>
              <a:ea typeface="Arial"/>
              <a:cs typeface="Arial"/>
              <a:sym typeface="Arial"/>
            </a:endParaRPr>
          </a:p>
          <a:p>
            <a:pPr indent="-215900" lvl="1" marL="596900" marR="0" rtl="0" algn="l">
              <a:lnSpc>
                <a:spcPct val="90000"/>
              </a:lnSpc>
              <a:spcBef>
                <a:spcPts val="5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Dec 2017 to May 2019</a:t>
            </a:r>
            <a:endParaRPr sz="1100"/>
          </a:p>
          <a:p>
            <a:pPr indent="-127000" lvl="1" marL="596900" marR="0" rtl="0" algn="l">
              <a:lnSpc>
                <a:spcPct val="90000"/>
              </a:lnSpc>
              <a:spcBef>
                <a:spcPts val="500"/>
              </a:spcBef>
              <a:spcAft>
                <a:spcPts val="0"/>
              </a:spcAft>
              <a:buClr>
                <a:schemeClr val="dk1"/>
              </a:buClr>
              <a:buSzPts val="1400"/>
              <a:buFont typeface="Arial"/>
              <a:buNone/>
            </a:pPr>
            <a:r>
              <a:t/>
            </a:r>
            <a:endParaRPr b="0" i="0" sz="1400" u="none" cap="none" strike="noStrike">
              <a:solidFill>
                <a:schemeClr val="dk1"/>
              </a:solidFill>
              <a:latin typeface="Cambria"/>
              <a:ea typeface="Cambria"/>
              <a:cs typeface="Cambria"/>
              <a:sym typeface="Cambria"/>
            </a:endParaRPr>
          </a:p>
          <a:p>
            <a:pPr indent="0" lvl="0" marL="38100" marR="0" rtl="0" algn="l">
              <a:lnSpc>
                <a:spcPct val="90000"/>
              </a:lnSpc>
              <a:spcBef>
                <a:spcPts val="500"/>
              </a:spcBef>
              <a:spcAft>
                <a:spcPts val="0"/>
              </a:spcAft>
              <a:buNone/>
            </a:pPr>
            <a:r>
              <a:t/>
            </a:r>
            <a:endParaRPr sz="1400">
              <a:solidFill>
                <a:schemeClr val="dk1"/>
              </a:solidFill>
              <a:latin typeface="Cambria"/>
              <a:ea typeface="Cambria"/>
              <a:cs typeface="Cambria"/>
              <a:sym typeface="Cambria"/>
            </a:endParaRPr>
          </a:p>
        </p:txBody>
      </p:sp>
      <p:sp>
        <p:nvSpPr>
          <p:cNvPr id="182" name="Google Shape;182;p28"/>
          <p:cNvSpPr txBox="1"/>
          <p:nvPr/>
        </p:nvSpPr>
        <p:spPr>
          <a:xfrm>
            <a:off x="720895" y="1205396"/>
            <a:ext cx="1405984" cy="438581"/>
          </a:xfrm>
          <a:prstGeom prst="rect">
            <a:avLst/>
          </a:prstGeom>
          <a:solidFill>
            <a:schemeClr val="lt1"/>
          </a:solidFill>
          <a:ln>
            <a:noFill/>
          </a:ln>
        </p:spPr>
        <p:txBody>
          <a:bodyPr anchorCtr="0" anchor="t" bIns="34275" lIns="68575" spcFirstLastPara="1" rIns="68575" wrap="square" tIns="34275">
            <a:spAutoFit/>
          </a:bodyPr>
          <a:lstStyle/>
          <a:p>
            <a:pPr indent="0" lvl="0" marL="38100" marR="0" rtl="0" algn="l">
              <a:lnSpc>
                <a:spcPct val="90000"/>
              </a:lnSpc>
              <a:spcBef>
                <a:spcPts val="0"/>
              </a:spcBef>
              <a:spcAft>
                <a:spcPts val="0"/>
              </a:spcAft>
              <a:buNone/>
            </a:pPr>
            <a:r>
              <a:rPr b="1" lang="en" sz="1100">
                <a:solidFill>
                  <a:schemeClr val="dk1"/>
                </a:solidFill>
                <a:latin typeface="Cambria"/>
                <a:ea typeface="Cambria"/>
                <a:cs typeface="Cambria"/>
                <a:sym typeface="Cambria"/>
              </a:rPr>
              <a:t>Charleston Harbor</a:t>
            </a:r>
            <a:endParaRPr sz="1100"/>
          </a:p>
          <a:p>
            <a:pPr indent="0" lvl="0" marL="38100" marR="0" rtl="0" algn="l">
              <a:lnSpc>
                <a:spcPct val="90000"/>
              </a:lnSpc>
              <a:spcBef>
                <a:spcPts val="500"/>
              </a:spcBef>
              <a:spcAft>
                <a:spcPts val="0"/>
              </a:spcAft>
              <a:buNone/>
            </a:pPr>
            <a:r>
              <a:rPr lang="en" sz="1100">
                <a:solidFill>
                  <a:schemeClr val="dk1"/>
                </a:solidFill>
                <a:latin typeface="Cambria"/>
                <a:ea typeface="Cambria"/>
                <a:cs typeface="Cambria"/>
                <a:sym typeface="Cambria"/>
              </a:rPr>
              <a:t>32˚40’N, 79˚55’W </a:t>
            </a:r>
            <a:endParaRPr sz="1100"/>
          </a:p>
        </p:txBody>
      </p:sp>
      <p:sp>
        <p:nvSpPr>
          <p:cNvPr id="183" name="Google Shape;183;p28"/>
          <p:cNvSpPr txBox="1"/>
          <p:nvPr/>
        </p:nvSpPr>
        <p:spPr>
          <a:xfrm>
            <a:off x="1664455" y="3236297"/>
            <a:ext cx="859465"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Calibri"/>
                <a:ea typeface="Calibri"/>
                <a:cs typeface="Calibri"/>
                <a:sym typeface="Calibri"/>
              </a:rPr>
              <a:t>Ashley River</a:t>
            </a:r>
            <a:endParaRPr sz="1100"/>
          </a:p>
        </p:txBody>
      </p:sp>
      <p:sp>
        <p:nvSpPr>
          <p:cNvPr id="184" name="Google Shape;184;p28"/>
          <p:cNvSpPr txBox="1"/>
          <p:nvPr/>
        </p:nvSpPr>
        <p:spPr>
          <a:xfrm>
            <a:off x="2329506" y="1984131"/>
            <a:ext cx="859465"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Calibri"/>
                <a:ea typeface="Calibri"/>
                <a:cs typeface="Calibri"/>
                <a:sym typeface="Calibri"/>
              </a:rPr>
              <a:t>Cooper River</a:t>
            </a:r>
            <a:endParaRPr sz="1100"/>
          </a:p>
        </p:txBody>
      </p:sp>
      <p:sp>
        <p:nvSpPr>
          <p:cNvPr id="185" name="Google Shape;185;p28"/>
          <p:cNvSpPr txBox="1"/>
          <p:nvPr/>
        </p:nvSpPr>
        <p:spPr>
          <a:xfrm>
            <a:off x="3362828" y="1607586"/>
            <a:ext cx="859465"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Calibri"/>
                <a:ea typeface="Calibri"/>
                <a:cs typeface="Calibri"/>
                <a:sym typeface="Calibri"/>
              </a:rPr>
              <a:t>Wando River</a:t>
            </a:r>
            <a:endParaRPr sz="1100"/>
          </a:p>
        </p:txBody>
      </p:sp>
      <p:sp>
        <p:nvSpPr>
          <p:cNvPr id="186" name="Google Shape;186;p28"/>
          <p:cNvSpPr txBox="1"/>
          <p:nvPr/>
        </p:nvSpPr>
        <p:spPr>
          <a:xfrm>
            <a:off x="927006" y="3937746"/>
            <a:ext cx="790576" cy="72712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Wando River</a:t>
            </a:r>
            <a:endParaRPr sz="1100"/>
          </a:p>
          <a:p>
            <a:pPr indent="0" lvl="0" marL="0" marR="0" rtl="0" algn="l">
              <a:spcBef>
                <a:spcPts val="0"/>
              </a:spcBef>
              <a:spcAft>
                <a:spcPts val="0"/>
              </a:spcAft>
              <a:buNone/>
            </a:pPr>
            <a:r>
              <a:rPr lang="en" sz="700">
                <a:solidFill>
                  <a:schemeClr val="dk1"/>
                </a:solidFill>
                <a:latin typeface="Calibri"/>
                <a:ea typeface="Calibri"/>
                <a:cs typeface="Calibri"/>
                <a:sym typeface="Calibri"/>
              </a:rPr>
              <a:t>Drum Island</a:t>
            </a:r>
            <a:endParaRPr sz="1100"/>
          </a:p>
          <a:p>
            <a:pPr indent="0" lvl="0" marL="0" marR="0" rtl="0" algn="l">
              <a:spcBef>
                <a:spcPts val="0"/>
              </a:spcBef>
              <a:spcAft>
                <a:spcPts val="0"/>
              </a:spcAft>
              <a:buNone/>
            </a:pPr>
            <a:r>
              <a:rPr lang="en" sz="700">
                <a:solidFill>
                  <a:schemeClr val="dk1"/>
                </a:solidFill>
                <a:latin typeface="Calibri"/>
                <a:ea typeface="Calibri"/>
                <a:cs typeface="Calibri"/>
                <a:sym typeface="Calibri"/>
              </a:rPr>
              <a:t>SC Aquarium</a:t>
            </a:r>
            <a:endParaRPr sz="1100"/>
          </a:p>
          <a:p>
            <a:pPr indent="0" lvl="0" marL="0" marR="0" rtl="0" algn="l">
              <a:spcBef>
                <a:spcPts val="0"/>
              </a:spcBef>
              <a:spcAft>
                <a:spcPts val="0"/>
              </a:spcAft>
              <a:buNone/>
            </a:pPr>
            <a:r>
              <a:rPr lang="en" sz="700">
                <a:solidFill>
                  <a:schemeClr val="dk1"/>
                </a:solidFill>
                <a:latin typeface="Calibri"/>
                <a:ea typeface="Calibri"/>
                <a:cs typeface="Calibri"/>
                <a:sym typeface="Calibri"/>
              </a:rPr>
              <a:t>Ft Sumter</a:t>
            </a:r>
            <a:endParaRPr sz="1100"/>
          </a:p>
          <a:p>
            <a:pPr indent="0" lvl="0" marL="0" marR="0" rtl="0" algn="l">
              <a:spcBef>
                <a:spcPts val="0"/>
              </a:spcBef>
              <a:spcAft>
                <a:spcPts val="0"/>
              </a:spcAft>
              <a:buNone/>
            </a:pPr>
            <a:r>
              <a:rPr lang="en" sz="700">
                <a:solidFill>
                  <a:schemeClr val="dk1"/>
                </a:solidFill>
                <a:latin typeface="Calibri"/>
                <a:ea typeface="Calibri"/>
                <a:cs typeface="Calibri"/>
                <a:sym typeface="Calibri"/>
              </a:rPr>
              <a:t>Mouth of Ashley</a:t>
            </a:r>
            <a:endParaRPr sz="1100"/>
          </a:p>
          <a:p>
            <a:pPr indent="0" lvl="0" marL="0" marR="0" rtl="0" algn="l">
              <a:spcBef>
                <a:spcPts val="0"/>
              </a:spcBef>
              <a:spcAft>
                <a:spcPts val="0"/>
              </a:spcAft>
              <a:buNone/>
            </a:pPr>
            <a:r>
              <a:rPr lang="en" sz="700">
                <a:solidFill>
                  <a:schemeClr val="dk1"/>
                </a:solidFill>
                <a:latin typeface="Calibri"/>
                <a:ea typeface="Calibri"/>
                <a:cs typeface="Calibri"/>
                <a:sym typeface="Calibri"/>
              </a:rPr>
              <a:t>Citadel</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500"/>
                                        <p:tgtEl>
                                          <p:spTgt spid="1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500"/>
                                        <p:tgtEl>
                                          <p:spTgt spid="1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500"/>
                                        <p:tgtEl>
                                          <p:spTgt spid="1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500"/>
                                        <p:tgtEl>
                                          <p:spTgt spid="1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500"/>
                                        <p:tgtEl>
                                          <p:spTgt spid="1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500"/>
                                        <p:tgtEl>
                                          <p:spTgt spid="1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p:nvPr/>
        </p:nvSpPr>
        <p:spPr>
          <a:xfrm>
            <a:off x="4854179" y="1268016"/>
            <a:ext cx="4084869" cy="3418284"/>
          </a:xfrm>
          <a:prstGeom prst="rect">
            <a:avLst/>
          </a:prstGeom>
          <a:noFill/>
          <a:ln cap="flat" cmpd="sng" w="12700">
            <a:solidFill>
              <a:srgbClr val="256C8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3" name="Google Shape;193;p29"/>
          <p:cNvSpPr txBox="1"/>
          <p:nvPr>
            <p:ph type="title"/>
          </p:nvPr>
        </p:nvSpPr>
        <p:spPr>
          <a:xfrm>
            <a:off x="628650" y="160114"/>
            <a:ext cx="8174323"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Rounded"/>
              <a:buNone/>
            </a:pPr>
            <a:r>
              <a:rPr b="1" lang="en" sz="3000">
                <a:latin typeface="Arial Rounded"/>
                <a:ea typeface="Arial Rounded"/>
                <a:cs typeface="Arial Rounded"/>
                <a:sym typeface="Arial Rounded"/>
              </a:rPr>
              <a:t>Methodology – Visual Surveying</a:t>
            </a:r>
            <a:endParaRPr/>
          </a:p>
        </p:txBody>
      </p:sp>
      <p:pic>
        <p:nvPicPr>
          <p:cNvPr descr="Diagram&#10;&#10;Description automatically generated" id="194" name="Google Shape;194;p29"/>
          <p:cNvPicPr preferRelativeResize="0"/>
          <p:nvPr/>
        </p:nvPicPr>
        <p:blipFill rotWithShape="1">
          <a:blip r:embed="rId3">
            <a:alphaModFix/>
          </a:blip>
          <a:srcRect b="23852" l="2378" r="20693" t="2963"/>
          <a:stretch/>
        </p:blipFill>
        <p:spPr>
          <a:xfrm>
            <a:off x="628650" y="1172831"/>
            <a:ext cx="5120643" cy="3764281"/>
          </a:xfrm>
          <a:prstGeom prst="rect">
            <a:avLst/>
          </a:prstGeom>
          <a:noFill/>
          <a:ln>
            <a:noFill/>
          </a:ln>
        </p:spPr>
      </p:pic>
      <p:sp>
        <p:nvSpPr>
          <p:cNvPr id="195" name="Google Shape;195;p29"/>
          <p:cNvSpPr txBox="1"/>
          <p:nvPr/>
        </p:nvSpPr>
        <p:spPr>
          <a:xfrm>
            <a:off x="2104394" y="3021243"/>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F</a:t>
            </a:r>
            <a:endParaRPr sz="1100"/>
          </a:p>
        </p:txBody>
      </p:sp>
      <p:sp>
        <p:nvSpPr>
          <p:cNvPr id="196" name="Google Shape;196;p29"/>
          <p:cNvSpPr txBox="1"/>
          <p:nvPr/>
        </p:nvSpPr>
        <p:spPr>
          <a:xfrm>
            <a:off x="2160606" y="3624291"/>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E</a:t>
            </a:r>
            <a:endParaRPr sz="1100"/>
          </a:p>
        </p:txBody>
      </p:sp>
      <p:sp>
        <p:nvSpPr>
          <p:cNvPr id="197" name="Google Shape;197;p29"/>
          <p:cNvSpPr txBox="1"/>
          <p:nvPr/>
        </p:nvSpPr>
        <p:spPr>
          <a:xfrm>
            <a:off x="2714926" y="3275586"/>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C</a:t>
            </a:r>
            <a:endParaRPr sz="1100"/>
          </a:p>
        </p:txBody>
      </p:sp>
      <p:sp>
        <p:nvSpPr>
          <p:cNvPr id="198" name="Google Shape;198;p29"/>
          <p:cNvSpPr txBox="1"/>
          <p:nvPr/>
        </p:nvSpPr>
        <p:spPr>
          <a:xfrm>
            <a:off x="2824345" y="2790410"/>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B</a:t>
            </a:r>
            <a:endParaRPr sz="1100"/>
          </a:p>
        </p:txBody>
      </p:sp>
      <p:sp>
        <p:nvSpPr>
          <p:cNvPr id="199" name="Google Shape;199;p29"/>
          <p:cNvSpPr txBox="1"/>
          <p:nvPr/>
        </p:nvSpPr>
        <p:spPr>
          <a:xfrm>
            <a:off x="3385971" y="2559577"/>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A</a:t>
            </a:r>
            <a:endParaRPr sz="1100"/>
          </a:p>
        </p:txBody>
      </p:sp>
      <p:sp>
        <p:nvSpPr>
          <p:cNvPr id="200" name="Google Shape;200;p29"/>
          <p:cNvSpPr txBox="1"/>
          <p:nvPr/>
        </p:nvSpPr>
        <p:spPr>
          <a:xfrm>
            <a:off x="3770076" y="4049367"/>
            <a:ext cx="316650" cy="23083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D</a:t>
            </a:r>
            <a:endParaRPr sz="1100"/>
          </a:p>
        </p:txBody>
      </p:sp>
      <p:sp>
        <p:nvSpPr>
          <p:cNvPr id="201" name="Google Shape;201;p29"/>
          <p:cNvSpPr txBox="1"/>
          <p:nvPr/>
        </p:nvSpPr>
        <p:spPr>
          <a:xfrm>
            <a:off x="5888861" y="1566444"/>
            <a:ext cx="2984728" cy="3418284"/>
          </a:xfrm>
          <a:prstGeom prst="rect">
            <a:avLst/>
          </a:prstGeom>
          <a:noFill/>
          <a:ln>
            <a:noFill/>
          </a:ln>
        </p:spPr>
        <p:txBody>
          <a:bodyPr anchorCtr="0" anchor="t" bIns="34275" lIns="68575" spcFirstLastPara="1" rIns="68575" wrap="square" tIns="34275">
            <a:normAutofit/>
          </a:bodyPr>
          <a:lstStyle/>
          <a:p>
            <a:pPr indent="0" lvl="0" marL="38100" marR="0" rtl="0" algn="l">
              <a:lnSpc>
                <a:spcPct val="90000"/>
              </a:lnSpc>
              <a:spcBef>
                <a:spcPts val="0"/>
              </a:spcBef>
              <a:spcAft>
                <a:spcPts val="0"/>
              </a:spcAft>
              <a:buNone/>
            </a:pPr>
            <a:r>
              <a:t/>
            </a:r>
            <a:endParaRPr sz="1400">
              <a:solidFill>
                <a:schemeClr val="dk1"/>
              </a:solidFill>
              <a:latin typeface="Arial"/>
              <a:ea typeface="Arial"/>
              <a:cs typeface="Arial"/>
              <a:sym typeface="Arial"/>
            </a:endParaRPr>
          </a:p>
          <a:p>
            <a:pPr indent="-215900" lvl="0" marL="254000" marR="0" rtl="0" algn="l">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Bimonthly</a:t>
            </a:r>
            <a:endParaRPr sz="1100"/>
          </a:p>
          <a:p>
            <a:pPr indent="0" lvl="0" marL="38100" marR="0" rtl="0" algn="l">
              <a:lnSpc>
                <a:spcPct val="90000"/>
              </a:lnSpc>
              <a:spcBef>
                <a:spcPts val="500"/>
              </a:spcBef>
              <a:spcAft>
                <a:spcPts val="0"/>
              </a:spcAft>
              <a:buNone/>
            </a:pPr>
            <a:r>
              <a:t/>
            </a:r>
            <a:endParaRPr sz="1400">
              <a:solidFill>
                <a:schemeClr val="dk1"/>
              </a:solidFill>
              <a:latin typeface="Arial"/>
              <a:ea typeface="Arial"/>
              <a:cs typeface="Arial"/>
              <a:sym typeface="Arial"/>
            </a:endParaRPr>
          </a:p>
          <a:p>
            <a:pPr indent="-215900" lvl="0" marL="254000" marR="0" rtl="0" algn="l">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Boat-based photo-ID surveys</a:t>
            </a:r>
            <a:endParaRPr sz="1100"/>
          </a:p>
          <a:p>
            <a:pPr indent="-127000" lvl="0" marL="254000" marR="0" rtl="0" algn="l">
              <a:lnSpc>
                <a:spcPct val="90000"/>
              </a:lnSpc>
              <a:spcBef>
                <a:spcPts val="50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215900" lvl="0" marL="254000" marR="0" rtl="0" algn="l">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50 min transects at each site</a:t>
            </a:r>
            <a:endParaRPr sz="1100"/>
          </a:p>
          <a:p>
            <a:pPr indent="-127000" lvl="0" marL="254000" marR="0" rtl="0" algn="l">
              <a:lnSpc>
                <a:spcPct val="90000"/>
              </a:lnSpc>
              <a:spcBef>
                <a:spcPts val="50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215900" lvl="0" marL="254000" marR="0" rtl="0" algn="l">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Dec 2017 to May 2019</a:t>
            </a:r>
            <a:endParaRPr sz="1100"/>
          </a:p>
          <a:p>
            <a:pPr indent="-127000" lvl="0" marL="254000" marR="0" rtl="0" algn="l">
              <a:lnSpc>
                <a:spcPct val="90000"/>
              </a:lnSpc>
              <a:spcBef>
                <a:spcPts val="50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215900" lvl="0" marL="254000" marR="0" rtl="0" algn="l">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Not incorporating photo-ID catalog for this study</a:t>
            </a:r>
            <a:endParaRPr sz="1100"/>
          </a:p>
          <a:p>
            <a:pPr indent="-127000" lvl="0" marL="254000" marR="0" rtl="0" algn="l">
              <a:lnSpc>
                <a:spcPct val="90000"/>
              </a:lnSpc>
              <a:spcBef>
                <a:spcPts val="500"/>
              </a:spcBef>
              <a:spcAft>
                <a:spcPts val="0"/>
              </a:spcAft>
              <a:buClr>
                <a:schemeClr val="dk1"/>
              </a:buClr>
              <a:buSzPts val="1400"/>
              <a:buFont typeface="Arial"/>
              <a:buNone/>
            </a:pPr>
            <a:r>
              <a:t/>
            </a:r>
            <a:endParaRPr sz="1400">
              <a:solidFill>
                <a:schemeClr val="dk1"/>
              </a:solidFill>
              <a:latin typeface="Cambria"/>
              <a:ea typeface="Cambria"/>
              <a:cs typeface="Cambria"/>
              <a:sym typeface="Cambria"/>
            </a:endParaRPr>
          </a:p>
          <a:p>
            <a:pPr indent="-127000" lvl="0" marL="254000" marR="0" rtl="0" algn="l">
              <a:lnSpc>
                <a:spcPct val="90000"/>
              </a:lnSpc>
              <a:spcBef>
                <a:spcPts val="500"/>
              </a:spcBef>
              <a:spcAft>
                <a:spcPts val="0"/>
              </a:spcAft>
              <a:buClr>
                <a:schemeClr val="dk1"/>
              </a:buClr>
              <a:buSzPts val="1400"/>
              <a:buFont typeface="Arial"/>
              <a:buNone/>
            </a:pPr>
            <a:r>
              <a:t/>
            </a:r>
            <a:endParaRPr sz="1400">
              <a:solidFill>
                <a:schemeClr val="dk1"/>
              </a:solidFill>
              <a:latin typeface="Cambria"/>
              <a:ea typeface="Cambria"/>
              <a:cs typeface="Cambria"/>
              <a:sym typeface="Cambria"/>
            </a:endParaRPr>
          </a:p>
          <a:p>
            <a:pPr indent="0" lvl="0" marL="38100" marR="0" rtl="0" algn="l">
              <a:lnSpc>
                <a:spcPct val="90000"/>
              </a:lnSpc>
              <a:spcBef>
                <a:spcPts val="500"/>
              </a:spcBef>
              <a:spcAft>
                <a:spcPts val="0"/>
              </a:spcAft>
              <a:buNone/>
            </a:pPr>
            <a:r>
              <a:t/>
            </a:r>
            <a:endParaRPr sz="1400">
              <a:solidFill>
                <a:schemeClr val="dk1"/>
              </a:solidFill>
              <a:latin typeface="Cambria"/>
              <a:ea typeface="Cambria"/>
              <a:cs typeface="Cambria"/>
              <a:sym typeface="Cambria"/>
            </a:endParaRPr>
          </a:p>
          <a:p>
            <a:pPr indent="-127000" lvl="0" marL="254000" marR="0" rtl="0" algn="l">
              <a:lnSpc>
                <a:spcPct val="90000"/>
              </a:lnSpc>
              <a:spcBef>
                <a:spcPts val="500"/>
              </a:spcBef>
              <a:spcAft>
                <a:spcPts val="0"/>
              </a:spcAft>
              <a:buClr>
                <a:schemeClr val="dk1"/>
              </a:buClr>
              <a:buSzPts val="1400"/>
              <a:buFont typeface="Arial"/>
              <a:buNone/>
            </a:pPr>
            <a:r>
              <a:t/>
            </a:r>
            <a:endParaRPr sz="1400">
              <a:solidFill>
                <a:schemeClr val="dk1"/>
              </a:solidFill>
              <a:latin typeface="Cambria"/>
              <a:ea typeface="Cambria"/>
              <a:cs typeface="Cambria"/>
              <a:sym typeface="Cambria"/>
            </a:endParaRPr>
          </a:p>
        </p:txBody>
      </p:sp>
      <p:sp>
        <p:nvSpPr>
          <p:cNvPr id="202" name="Google Shape;202;p29"/>
          <p:cNvSpPr txBox="1"/>
          <p:nvPr/>
        </p:nvSpPr>
        <p:spPr>
          <a:xfrm>
            <a:off x="933449" y="3912274"/>
            <a:ext cx="626230" cy="72712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Wando</a:t>
            </a:r>
            <a:endParaRPr sz="1100"/>
          </a:p>
          <a:p>
            <a:pPr indent="0" lvl="0" marL="0" marR="0" rtl="0" algn="l">
              <a:spcBef>
                <a:spcPts val="0"/>
              </a:spcBef>
              <a:spcAft>
                <a:spcPts val="0"/>
              </a:spcAft>
              <a:buNone/>
            </a:pPr>
            <a:r>
              <a:rPr lang="en" sz="700">
                <a:solidFill>
                  <a:schemeClr val="dk1"/>
                </a:solidFill>
                <a:latin typeface="Calibri"/>
                <a:ea typeface="Calibri"/>
                <a:cs typeface="Calibri"/>
                <a:sym typeface="Calibri"/>
              </a:rPr>
              <a:t>Drum Island</a:t>
            </a:r>
            <a:endParaRPr sz="1100"/>
          </a:p>
          <a:p>
            <a:pPr indent="0" lvl="0" marL="0" marR="0" rtl="0" algn="l">
              <a:spcBef>
                <a:spcPts val="0"/>
              </a:spcBef>
              <a:spcAft>
                <a:spcPts val="0"/>
              </a:spcAft>
              <a:buNone/>
            </a:pPr>
            <a:r>
              <a:rPr lang="en" sz="700">
                <a:solidFill>
                  <a:schemeClr val="dk1"/>
                </a:solidFill>
                <a:latin typeface="Calibri"/>
                <a:ea typeface="Calibri"/>
                <a:cs typeface="Calibri"/>
                <a:sym typeface="Calibri"/>
              </a:rPr>
              <a:t>Aquarium</a:t>
            </a:r>
            <a:endParaRPr sz="1100"/>
          </a:p>
          <a:p>
            <a:pPr indent="0" lvl="0" marL="0" marR="0" rtl="0" algn="l">
              <a:spcBef>
                <a:spcPts val="0"/>
              </a:spcBef>
              <a:spcAft>
                <a:spcPts val="0"/>
              </a:spcAft>
              <a:buNone/>
            </a:pPr>
            <a:r>
              <a:rPr lang="en" sz="700">
                <a:solidFill>
                  <a:schemeClr val="dk1"/>
                </a:solidFill>
                <a:latin typeface="Calibri"/>
                <a:ea typeface="Calibri"/>
                <a:cs typeface="Calibri"/>
                <a:sym typeface="Calibri"/>
              </a:rPr>
              <a:t>Mouth</a:t>
            </a:r>
            <a:endParaRPr sz="1100"/>
          </a:p>
          <a:p>
            <a:pPr indent="0" lvl="0" marL="0" marR="0" rtl="0" algn="l">
              <a:spcBef>
                <a:spcPts val="0"/>
              </a:spcBef>
              <a:spcAft>
                <a:spcPts val="0"/>
              </a:spcAft>
              <a:buNone/>
            </a:pPr>
            <a:r>
              <a:rPr lang="en" sz="700">
                <a:solidFill>
                  <a:schemeClr val="dk1"/>
                </a:solidFill>
                <a:latin typeface="Calibri"/>
                <a:ea typeface="Calibri"/>
                <a:cs typeface="Calibri"/>
                <a:sym typeface="Calibri"/>
              </a:rPr>
              <a:t>Ashley Lower</a:t>
            </a:r>
            <a:endParaRPr sz="1100"/>
          </a:p>
          <a:p>
            <a:pPr indent="0" lvl="0" marL="0" marR="0" rtl="0" algn="l">
              <a:spcBef>
                <a:spcPts val="0"/>
              </a:spcBef>
              <a:spcAft>
                <a:spcPts val="0"/>
              </a:spcAft>
              <a:buNone/>
            </a:pPr>
            <a:r>
              <a:rPr lang="en" sz="700">
                <a:solidFill>
                  <a:schemeClr val="dk1"/>
                </a:solidFill>
                <a:latin typeface="Calibri"/>
                <a:ea typeface="Calibri"/>
                <a:cs typeface="Calibri"/>
                <a:sym typeface="Calibri"/>
              </a:rPr>
              <a:t>Ashley Upper</a:t>
            </a:r>
            <a:endParaRPr sz="1100"/>
          </a:p>
        </p:txBody>
      </p:sp>
      <p:pic>
        <p:nvPicPr>
          <p:cNvPr descr="May be an image of nature" id="203" name="Google Shape;203;p29"/>
          <p:cNvPicPr preferRelativeResize="0"/>
          <p:nvPr/>
        </p:nvPicPr>
        <p:blipFill rotWithShape="1">
          <a:blip r:embed="rId4">
            <a:alphaModFix/>
          </a:blip>
          <a:srcRect b="29535" l="35761" r="19187" t="10760"/>
          <a:stretch/>
        </p:blipFill>
        <p:spPr>
          <a:xfrm>
            <a:off x="628650" y="1018897"/>
            <a:ext cx="5028034" cy="3918214"/>
          </a:xfrm>
          <a:prstGeom prst="rect">
            <a:avLst/>
          </a:prstGeom>
          <a:noFill/>
          <a:ln>
            <a:noFill/>
          </a:ln>
        </p:spPr>
      </p:pic>
      <p:sp>
        <p:nvSpPr>
          <p:cNvPr id="204" name="Google Shape;204;p29"/>
          <p:cNvSpPr txBox="1"/>
          <p:nvPr/>
        </p:nvSpPr>
        <p:spPr>
          <a:xfrm>
            <a:off x="660218" y="4635845"/>
            <a:ext cx="1663977" cy="30008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Calibri"/>
                <a:ea typeface="Calibri"/>
                <a:cs typeface="Calibri"/>
                <a:sym typeface="Calibri"/>
              </a:rPr>
              <a:t>NMFS Permit #24033</a:t>
            </a:r>
            <a:endParaRPr sz="1100"/>
          </a:p>
          <a:p>
            <a:pPr indent="0" lvl="0" marL="0" marR="0" rtl="0" algn="l">
              <a:spcBef>
                <a:spcPts val="0"/>
              </a:spcBef>
              <a:spcAft>
                <a:spcPts val="0"/>
              </a:spcAft>
              <a:buNone/>
            </a:pPr>
            <a:r>
              <a:rPr lang="en" sz="800">
                <a:solidFill>
                  <a:schemeClr val="dk1"/>
                </a:solidFill>
                <a:latin typeface="Calibri"/>
                <a:ea typeface="Calibri"/>
                <a:cs typeface="Calibri"/>
                <a:sym typeface="Calibri"/>
              </a:rPr>
              <a:t>Photographer: C. Tribble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508334" y="13691"/>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Rounded"/>
              <a:buNone/>
            </a:pPr>
            <a:r>
              <a:rPr b="1" lang="en" sz="3000">
                <a:latin typeface="Arial Rounded"/>
                <a:ea typeface="Arial Rounded"/>
                <a:cs typeface="Arial Rounded"/>
                <a:sym typeface="Arial Rounded"/>
              </a:rPr>
              <a:t>Sampling Design</a:t>
            </a:r>
            <a:endParaRPr b="1" sz="3000">
              <a:latin typeface="Arial Rounded"/>
              <a:ea typeface="Arial Rounded"/>
              <a:cs typeface="Arial Rounded"/>
              <a:sym typeface="Arial Rounded"/>
            </a:endParaRPr>
          </a:p>
        </p:txBody>
      </p:sp>
      <p:grpSp>
        <p:nvGrpSpPr>
          <p:cNvPr id="211" name="Google Shape;211;p30"/>
          <p:cNvGrpSpPr/>
          <p:nvPr/>
        </p:nvGrpSpPr>
        <p:grpSpPr>
          <a:xfrm>
            <a:off x="740844" y="1259454"/>
            <a:ext cx="7878878" cy="3335202"/>
            <a:chOff x="5214" y="188174"/>
            <a:chExt cx="10505171" cy="4446936"/>
          </a:xfrm>
        </p:grpSpPr>
        <p:sp>
          <p:nvSpPr>
            <p:cNvPr id="212" name="Google Shape;212;p30"/>
            <p:cNvSpPr/>
            <p:nvPr/>
          </p:nvSpPr>
          <p:spPr>
            <a:xfrm>
              <a:off x="5214" y="188174"/>
              <a:ext cx="1072412" cy="1072412"/>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 name="Google Shape;213;p30"/>
            <p:cNvSpPr/>
            <p:nvPr/>
          </p:nvSpPr>
          <p:spPr>
            <a:xfrm>
              <a:off x="5214" y="1451804"/>
              <a:ext cx="3064036" cy="45960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 name="Google Shape;214;p30"/>
            <p:cNvSpPr txBox="1"/>
            <p:nvPr/>
          </p:nvSpPr>
          <p:spPr>
            <a:xfrm>
              <a:off x="5214" y="1451804"/>
              <a:ext cx="3064036" cy="45960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Rounded"/>
                <a:buNone/>
              </a:pPr>
              <a:r>
                <a:rPr b="1" lang="en" sz="1800">
                  <a:solidFill>
                    <a:schemeClr val="dk1"/>
                  </a:solidFill>
                  <a:latin typeface="Arial Rounded"/>
                  <a:ea typeface="Arial Rounded"/>
                  <a:cs typeface="Arial Rounded"/>
                  <a:sym typeface="Arial Rounded"/>
                </a:rPr>
                <a:t>Acoustic data </a:t>
              </a:r>
              <a:endParaRPr sz="1100"/>
            </a:p>
          </p:txBody>
        </p:sp>
        <p:sp>
          <p:nvSpPr>
            <p:cNvPr id="215" name="Google Shape;215;p30"/>
            <p:cNvSpPr/>
            <p:nvPr/>
          </p:nvSpPr>
          <p:spPr>
            <a:xfrm>
              <a:off x="5214" y="2000349"/>
              <a:ext cx="3064036" cy="263476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 name="Google Shape;216;p30"/>
            <p:cNvSpPr txBox="1"/>
            <p:nvPr/>
          </p:nvSpPr>
          <p:spPr>
            <a:xfrm>
              <a:off x="5214" y="2000349"/>
              <a:ext cx="3064036" cy="263476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 sz="1400">
                  <a:solidFill>
                    <a:schemeClr val="dk1"/>
                  </a:solidFill>
                  <a:latin typeface="Arial"/>
                  <a:ea typeface="Arial"/>
                  <a:cs typeface="Arial"/>
                  <a:sym typeface="Arial"/>
                </a:rPr>
                <a:t>Total echolocation bouts</a:t>
              </a:r>
              <a:endParaRPr sz="1100"/>
            </a:p>
            <a:p>
              <a:pPr indent="0" lvl="0" marL="0" marR="0" rtl="0" algn="l">
                <a:lnSpc>
                  <a:spcPct val="100000"/>
                </a:lnSpc>
                <a:spcBef>
                  <a:spcPts val="500"/>
                </a:spcBef>
                <a:spcAft>
                  <a:spcPts val="0"/>
                </a:spcAft>
                <a:buClr>
                  <a:schemeClr val="dk1"/>
                </a:buClr>
                <a:buSzPts val="1400"/>
                <a:buFont typeface="Arial"/>
                <a:buNone/>
              </a:pPr>
              <a:r>
                <a:rPr lang="en" sz="1400">
                  <a:solidFill>
                    <a:schemeClr val="dk1"/>
                  </a:solidFill>
                  <a:latin typeface="Arial"/>
                  <a:ea typeface="Arial"/>
                  <a:cs typeface="Arial"/>
                  <a:sym typeface="Arial"/>
                </a:rPr>
                <a:t>Total whistles</a:t>
              </a:r>
              <a:endParaRPr sz="1100"/>
            </a:p>
            <a:p>
              <a:pPr indent="0" lvl="0" marL="0" marR="0" rtl="0" algn="l">
                <a:lnSpc>
                  <a:spcPct val="100000"/>
                </a:lnSpc>
                <a:spcBef>
                  <a:spcPts val="500"/>
                </a:spcBef>
                <a:spcAft>
                  <a:spcPts val="0"/>
                </a:spcAft>
                <a:buClr>
                  <a:schemeClr val="dk1"/>
                </a:buClr>
                <a:buSzPts val="1400"/>
                <a:buFont typeface="Arial"/>
                <a:buNone/>
              </a:pPr>
              <a:r>
                <a:rPr lang="en" sz="1400">
                  <a:solidFill>
                    <a:schemeClr val="dk1"/>
                  </a:solidFill>
                  <a:latin typeface="Arial"/>
                  <a:ea typeface="Arial"/>
                  <a:cs typeface="Arial"/>
                  <a:sym typeface="Arial"/>
                </a:rPr>
                <a:t>Total burst pulses</a:t>
              </a:r>
              <a:endParaRPr sz="1100"/>
            </a:p>
            <a:p>
              <a:pPr indent="0" lvl="0" marL="0" marR="0" rtl="0" algn="l">
                <a:lnSpc>
                  <a:spcPct val="100000"/>
                </a:lnSpc>
                <a:spcBef>
                  <a:spcPts val="500"/>
                </a:spcBef>
                <a:spcAft>
                  <a:spcPts val="0"/>
                </a:spcAft>
                <a:buClr>
                  <a:schemeClr val="dk1"/>
                </a:buClr>
                <a:buSzPts val="1400"/>
                <a:buFont typeface="Arial"/>
                <a:buNone/>
              </a:pPr>
              <a:r>
                <a:rPr lang="en" sz="1400">
                  <a:solidFill>
                    <a:schemeClr val="dk1"/>
                  </a:solidFill>
                  <a:latin typeface="Arial"/>
                  <a:ea typeface="Arial"/>
                  <a:cs typeface="Arial"/>
                  <a:sym typeface="Arial"/>
                </a:rPr>
                <a:t>Total vocalizations</a:t>
              </a:r>
              <a:endParaRPr sz="1100"/>
            </a:p>
            <a:p>
              <a:pPr indent="0" lvl="0" marL="0" marR="0" rtl="0" algn="l">
                <a:lnSpc>
                  <a:spcPct val="100000"/>
                </a:lnSpc>
                <a:spcBef>
                  <a:spcPts val="500"/>
                </a:spcBef>
                <a:spcAft>
                  <a:spcPts val="0"/>
                </a:spcAft>
                <a:buClr>
                  <a:schemeClr val="dk1"/>
                </a:buClr>
                <a:buSzPts val="1400"/>
                <a:buFont typeface="Arial"/>
                <a:buNone/>
              </a:pPr>
              <a:r>
                <a:rPr lang="en" sz="1400">
                  <a:solidFill>
                    <a:schemeClr val="dk1"/>
                  </a:solidFill>
                  <a:latin typeface="Arial"/>
                  <a:ea typeface="Arial"/>
                  <a:cs typeface="Arial"/>
                  <a:sym typeface="Arial"/>
                </a:rPr>
                <a:t>Noise presence</a:t>
              </a:r>
              <a:endParaRPr sz="1100"/>
            </a:p>
            <a:p>
              <a:pPr indent="0" lvl="0" marL="0" marR="0" rtl="0" algn="l">
                <a:lnSpc>
                  <a:spcPct val="100000"/>
                </a:lnSpc>
                <a:spcBef>
                  <a:spcPts val="500"/>
                </a:spcBef>
                <a:spcAft>
                  <a:spcPts val="0"/>
                </a:spcAft>
                <a:buClr>
                  <a:schemeClr val="dk1"/>
                </a:buClr>
                <a:buSzPts val="1400"/>
                <a:buFont typeface="Arial"/>
                <a:buNone/>
              </a:pPr>
              <a:r>
                <a:rPr lang="en" sz="1400">
                  <a:solidFill>
                    <a:schemeClr val="dk1"/>
                  </a:solidFill>
                  <a:latin typeface="Arial"/>
                  <a:ea typeface="Arial"/>
                  <a:cs typeface="Arial"/>
                  <a:sym typeface="Arial"/>
                </a:rPr>
                <a:t>Fish calling scores: </a:t>
              </a:r>
              <a:endParaRPr sz="1100"/>
            </a:p>
            <a:p>
              <a:pPr indent="0" lvl="0" marL="0" marR="0" rtl="0" algn="l">
                <a:lnSpc>
                  <a:spcPct val="100000"/>
                </a:lnSpc>
                <a:spcBef>
                  <a:spcPts val="500"/>
                </a:spcBef>
                <a:spcAft>
                  <a:spcPts val="0"/>
                </a:spcAft>
                <a:buClr>
                  <a:schemeClr val="dk1"/>
                </a:buClr>
                <a:buSzPts val="1400"/>
                <a:buFont typeface="Arial"/>
                <a:buNone/>
              </a:pPr>
              <a:r>
                <a:rPr lang="en" sz="1400">
                  <a:solidFill>
                    <a:schemeClr val="dk1"/>
                  </a:solidFill>
                  <a:latin typeface="Arial"/>
                  <a:ea typeface="Arial"/>
                  <a:cs typeface="Arial"/>
                  <a:sym typeface="Arial"/>
                </a:rPr>
                <a:t>(0 – no calls, 1 – one,             2 – multiple, 3 – chorusing)</a:t>
              </a:r>
              <a:endParaRPr sz="1100"/>
            </a:p>
          </p:txBody>
        </p:sp>
        <p:sp>
          <p:nvSpPr>
            <p:cNvPr id="217" name="Google Shape;217;p30"/>
            <p:cNvSpPr/>
            <p:nvPr/>
          </p:nvSpPr>
          <p:spPr>
            <a:xfrm>
              <a:off x="3725781" y="188174"/>
              <a:ext cx="1072412" cy="1072412"/>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 name="Google Shape;218;p30"/>
            <p:cNvSpPr/>
            <p:nvPr/>
          </p:nvSpPr>
          <p:spPr>
            <a:xfrm>
              <a:off x="3725781" y="1451804"/>
              <a:ext cx="3064036" cy="45960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 name="Google Shape;219;p30"/>
            <p:cNvSpPr txBox="1"/>
            <p:nvPr/>
          </p:nvSpPr>
          <p:spPr>
            <a:xfrm>
              <a:off x="3725781" y="1451804"/>
              <a:ext cx="3064036" cy="45960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Rounded"/>
                <a:buNone/>
              </a:pPr>
              <a:r>
                <a:rPr b="1" lang="en" sz="1800">
                  <a:solidFill>
                    <a:schemeClr val="dk1"/>
                  </a:solidFill>
                  <a:latin typeface="Arial Rounded"/>
                  <a:ea typeface="Arial Rounded"/>
                  <a:cs typeface="Arial Rounded"/>
                  <a:sym typeface="Arial Rounded"/>
                </a:rPr>
                <a:t>Sighting data  </a:t>
              </a:r>
              <a:endParaRPr sz="1100"/>
            </a:p>
          </p:txBody>
        </p:sp>
        <p:sp>
          <p:nvSpPr>
            <p:cNvPr id="220" name="Google Shape;220;p30"/>
            <p:cNvSpPr/>
            <p:nvPr/>
          </p:nvSpPr>
          <p:spPr>
            <a:xfrm>
              <a:off x="3605457" y="2000349"/>
              <a:ext cx="3304685" cy="263476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 name="Google Shape;221;p30"/>
            <p:cNvSpPr txBox="1"/>
            <p:nvPr/>
          </p:nvSpPr>
          <p:spPr>
            <a:xfrm>
              <a:off x="3605457" y="2000349"/>
              <a:ext cx="3304685" cy="263476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 sz="1400">
                  <a:solidFill>
                    <a:schemeClr val="dk1"/>
                  </a:solidFill>
                  <a:latin typeface="Arial"/>
                  <a:ea typeface="Arial"/>
                  <a:cs typeface="Arial"/>
                  <a:sym typeface="Arial"/>
                </a:rPr>
                <a:t>GPS coordinates of sightings</a:t>
              </a:r>
              <a:endParaRPr sz="1100"/>
            </a:p>
            <a:p>
              <a:pPr indent="0" lvl="0" marL="0" marR="0" rtl="0" algn="l">
                <a:lnSpc>
                  <a:spcPct val="100000"/>
                </a:lnSpc>
                <a:spcBef>
                  <a:spcPts val="500"/>
                </a:spcBef>
                <a:spcAft>
                  <a:spcPts val="0"/>
                </a:spcAft>
                <a:buClr>
                  <a:schemeClr val="dk1"/>
                </a:buClr>
                <a:buSzPts val="1400"/>
                <a:buFont typeface="Arial"/>
                <a:buNone/>
              </a:pPr>
              <a:r>
                <a:rPr lang="en" sz="1400">
                  <a:solidFill>
                    <a:schemeClr val="dk1"/>
                  </a:solidFill>
                  <a:latin typeface="Arial"/>
                  <a:ea typeface="Arial"/>
                  <a:cs typeface="Arial"/>
                  <a:sym typeface="Arial"/>
                </a:rPr>
                <a:t>Start/end time</a:t>
              </a:r>
              <a:endParaRPr sz="1100"/>
            </a:p>
            <a:p>
              <a:pPr indent="0" lvl="0" marL="0" marR="0" rtl="0" algn="l">
                <a:lnSpc>
                  <a:spcPct val="100000"/>
                </a:lnSpc>
                <a:spcBef>
                  <a:spcPts val="500"/>
                </a:spcBef>
                <a:spcAft>
                  <a:spcPts val="0"/>
                </a:spcAft>
                <a:buClr>
                  <a:schemeClr val="dk1"/>
                </a:buClr>
                <a:buSzPts val="1400"/>
                <a:buFont typeface="Arial"/>
                <a:buNone/>
              </a:pPr>
              <a:r>
                <a:rPr lang="en" sz="1400">
                  <a:solidFill>
                    <a:schemeClr val="dk1"/>
                  </a:solidFill>
                  <a:latin typeface="Arial"/>
                  <a:ea typeface="Arial"/>
                  <a:cs typeface="Arial"/>
                  <a:sym typeface="Arial"/>
                </a:rPr>
                <a:t>Total dolphins present</a:t>
              </a:r>
              <a:endParaRPr sz="1100"/>
            </a:p>
            <a:p>
              <a:pPr indent="0" lvl="0" marL="0" marR="0" rtl="0" algn="l">
                <a:lnSpc>
                  <a:spcPct val="100000"/>
                </a:lnSpc>
                <a:spcBef>
                  <a:spcPts val="500"/>
                </a:spcBef>
                <a:spcAft>
                  <a:spcPts val="0"/>
                </a:spcAft>
                <a:buClr>
                  <a:schemeClr val="dk1"/>
                </a:buClr>
                <a:buSzPts val="1400"/>
                <a:buFont typeface="Arial"/>
                <a:buNone/>
              </a:pPr>
              <a:r>
                <a:rPr lang="en" sz="1400">
                  <a:solidFill>
                    <a:schemeClr val="dk1"/>
                  </a:solidFill>
                  <a:latin typeface="Arial"/>
                  <a:ea typeface="Arial"/>
                  <a:cs typeface="Arial"/>
                  <a:sym typeface="Arial"/>
                </a:rPr>
                <a:t>Total calves present</a:t>
              </a:r>
              <a:endParaRPr sz="1100"/>
            </a:p>
            <a:p>
              <a:pPr indent="0" lvl="0" marL="0" marR="0" rtl="0" algn="l">
                <a:lnSpc>
                  <a:spcPct val="100000"/>
                </a:lnSpc>
                <a:spcBef>
                  <a:spcPts val="500"/>
                </a:spcBef>
                <a:spcAft>
                  <a:spcPts val="0"/>
                </a:spcAft>
                <a:buClr>
                  <a:schemeClr val="dk1"/>
                </a:buClr>
                <a:buSzPts val="1400"/>
                <a:buFont typeface="Arial"/>
                <a:buNone/>
              </a:pPr>
              <a:r>
                <a:rPr lang="en" sz="1400">
                  <a:solidFill>
                    <a:schemeClr val="dk1"/>
                  </a:solidFill>
                  <a:latin typeface="Arial"/>
                  <a:ea typeface="Arial"/>
                  <a:cs typeface="Arial"/>
                  <a:sym typeface="Arial"/>
                </a:rPr>
                <a:t>Distance from the recorder (m)</a:t>
              </a:r>
              <a:endParaRPr sz="1100"/>
            </a:p>
          </p:txBody>
        </p:sp>
        <p:sp>
          <p:nvSpPr>
            <p:cNvPr id="222" name="Google Shape;222;p30"/>
            <p:cNvSpPr/>
            <p:nvPr/>
          </p:nvSpPr>
          <p:spPr>
            <a:xfrm>
              <a:off x="7446349" y="188174"/>
              <a:ext cx="1072412" cy="1072412"/>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 name="Google Shape;223;p30"/>
            <p:cNvSpPr/>
            <p:nvPr/>
          </p:nvSpPr>
          <p:spPr>
            <a:xfrm>
              <a:off x="7446349" y="1451804"/>
              <a:ext cx="3064036" cy="459605"/>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 name="Google Shape;224;p30"/>
            <p:cNvSpPr txBox="1"/>
            <p:nvPr/>
          </p:nvSpPr>
          <p:spPr>
            <a:xfrm>
              <a:off x="7446349" y="1451804"/>
              <a:ext cx="3064036" cy="45960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Rounded"/>
                <a:buNone/>
              </a:pPr>
              <a:r>
                <a:rPr b="1" lang="en" sz="1800">
                  <a:solidFill>
                    <a:schemeClr val="dk1"/>
                  </a:solidFill>
                  <a:latin typeface="Arial Rounded"/>
                  <a:ea typeface="Arial Rounded"/>
                  <a:cs typeface="Arial Rounded"/>
                  <a:sym typeface="Arial Rounded"/>
                </a:rPr>
                <a:t>Additional factors  </a:t>
              </a:r>
              <a:endParaRPr sz="1100"/>
            </a:p>
          </p:txBody>
        </p:sp>
        <p:sp>
          <p:nvSpPr>
            <p:cNvPr id="225" name="Google Shape;225;p30"/>
            <p:cNvSpPr/>
            <p:nvPr/>
          </p:nvSpPr>
          <p:spPr>
            <a:xfrm>
              <a:off x="7446349" y="2000349"/>
              <a:ext cx="3064036" cy="263476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6" name="Google Shape;226;p30"/>
            <p:cNvSpPr txBox="1"/>
            <p:nvPr/>
          </p:nvSpPr>
          <p:spPr>
            <a:xfrm>
              <a:off x="7446349" y="2000349"/>
              <a:ext cx="3064036" cy="263476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Arial"/>
                <a:buNone/>
              </a:pPr>
              <a:r>
                <a:rPr lang="en" sz="1400">
                  <a:solidFill>
                    <a:schemeClr val="dk1"/>
                  </a:solidFill>
                  <a:latin typeface="Arial"/>
                  <a:ea typeface="Arial"/>
                  <a:cs typeface="Arial"/>
                  <a:sym typeface="Arial"/>
                </a:rPr>
                <a:t>Site</a:t>
              </a:r>
              <a:endParaRPr sz="1100"/>
            </a:p>
            <a:p>
              <a:pPr indent="0" lvl="0" marL="0" marR="0" rtl="0" algn="l">
                <a:lnSpc>
                  <a:spcPct val="100000"/>
                </a:lnSpc>
                <a:spcBef>
                  <a:spcPts val="500"/>
                </a:spcBef>
                <a:spcAft>
                  <a:spcPts val="0"/>
                </a:spcAft>
                <a:buClr>
                  <a:schemeClr val="dk1"/>
                </a:buClr>
                <a:buSzPts val="1400"/>
                <a:buFont typeface="Arial"/>
                <a:buNone/>
              </a:pPr>
              <a:r>
                <a:rPr lang="en" sz="1400">
                  <a:solidFill>
                    <a:schemeClr val="dk1"/>
                  </a:solidFill>
                  <a:latin typeface="Arial"/>
                  <a:ea typeface="Arial"/>
                  <a:cs typeface="Arial"/>
                  <a:sym typeface="Arial"/>
                </a:rPr>
                <a:t>season</a:t>
              </a:r>
              <a:endParaRPr sz="1100"/>
            </a:p>
          </p:txBody>
        </p:sp>
      </p:grpSp>
      <p:sp>
        <p:nvSpPr>
          <p:cNvPr id="227" name="Google Shape;227;p30"/>
          <p:cNvSpPr txBox="1"/>
          <p:nvPr/>
        </p:nvSpPr>
        <p:spPr>
          <a:xfrm>
            <a:off x="3188368" y="4084500"/>
            <a:ext cx="5811253" cy="76174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solidFill>
                  <a:srgbClr val="1C6294"/>
                </a:solidFill>
                <a:latin typeface="Arial"/>
                <a:ea typeface="Arial"/>
                <a:cs typeface="Arial"/>
                <a:sym typeface="Arial"/>
              </a:rPr>
              <a:t>y ~ x</a:t>
            </a:r>
            <a:endParaRPr sz="1100"/>
          </a:p>
          <a:p>
            <a:pPr indent="0" lvl="0" marL="0" marR="0" rtl="0" algn="l">
              <a:spcBef>
                <a:spcPts val="0"/>
              </a:spcBef>
              <a:spcAft>
                <a:spcPts val="0"/>
              </a:spcAft>
              <a:buNone/>
            </a:pPr>
            <a:r>
              <a:rPr b="1" lang="en" sz="1500">
                <a:solidFill>
                  <a:srgbClr val="1C6294"/>
                </a:solidFill>
                <a:latin typeface="Arial"/>
                <a:ea typeface="Arial"/>
                <a:cs typeface="Arial"/>
                <a:sym typeface="Arial"/>
              </a:rPr>
              <a:t>total dolphins ~ total vocals + site  + season + distance + total calves + fish calling</a:t>
            </a:r>
            <a:endParaRPr sz="1100"/>
          </a:p>
        </p:txBody>
      </p:sp>
      <p:sp>
        <p:nvSpPr>
          <p:cNvPr id="228" name="Google Shape;228;p30"/>
          <p:cNvSpPr txBox="1"/>
          <p:nvPr/>
        </p:nvSpPr>
        <p:spPr>
          <a:xfrm>
            <a:off x="5197643" y="4669298"/>
            <a:ext cx="380197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rgbClr val="4A9B82"/>
                </a:solidFill>
                <a:latin typeface="Arial"/>
                <a:ea typeface="Arial"/>
                <a:cs typeface="Arial"/>
                <a:sym typeface="Arial"/>
              </a:rPr>
              <a:t>Neg. Binomial GLM, Mixed Effect, Spatial GLM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31"/>
          <p:cNvSpPr/>
          <p:nvPr/>
        </p:nvSpPr>
        <p:spPr>
          <a:xfrm>
            <a:off x="2286"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5" name="Google Shape;235;p31"/>
          <p:cNvSpPr/>
          <p:nvPr/>
        </p:nvSpPr>
        <p:spPr>
          <a:xfrm>
            <a:off x="1" y="0"/>
            <a:ext cx="3125453" cy="51435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6" name="Google Shape;236;p31"/>
          <p:cNvSpPr txBox="1"/>
          <p:nvPr>
            <p:ph type="title"/>
          </p:nvPr>
        </p:nvSpPr>
        <p:spPr>
          <a:xfrm>
            <a:off x="515126" y="865179"/>
            <a:ext cx="2400300" cy="33458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3000"/>
              <a:buFont typeface="Arial Rounded"/>
              <a:buNone/>
            </a:pPr>
            <a:r>
              <a:rPr b="1" lang="en" sz="3000">
                <a:solidFill>
                  <a:srgbClr val="FFFFFF"/>
                </a:solidFill>
                <a:latin typeface="Arial Rounded"/>
                <a:ea typeface="Arial Rounded"/>
                <a:cs typeface="Arial Rounded"/>
                <a:sym typeface="Arial Rounded"/>
              </a:rPr>
              <a:t>Expected Results</a:t>
            </a:r>
            <a:endParaRPr/>
          </a:p>
        </p:txBody>
      </p:sp>
      <p:sp>
        <p:nvSpPr>
          <p:cNvPr id="237" name="Google Shape;237;p31"/>
          <p:cNvSpPr/>
          <p:nvPr/>
        </p:nvSpPr>
        <p:spPr>
          <a:xfrm flipH="1" rot="10800000">
            <a:off x="5662802" y="1841609"/>
            <a:ext cx="3062575" cy="3062575"/>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38" name="Google Shape;238;p31"/>
          <p:cNvSpPr txBox="1"/>
          <p:nvPr>
            <p:ph idx="1" type="body"/>
          </p:nvPr>
        </p:nvSpPr>
        <p:spPr>
          <a:xfrm>
            <a:off x="3335481" y="714970"/>
            <a:ext cx="5179868" cy="4189214"/>
          </a:xfrm>
          <a:prstGeom prst="rect">
            <a:avLst/>
          </a:prstGeom>
          <a:noFill/>
          <a:ln>
            <a:noFill/>
          </a:ln>
        </p:spPr>
        <p:txBody>
          <a:bodyPr anchorCtr="0" anchor="ctr"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latin typeface="Arial"/>
                <a:ea typeface="Arial"/>
                <a:cs typeface="Arial"/>
                <a:sym typeface="Arial"/>
              </a:rPr>
              <a:t>Vocalization counts in fall and winter will significantly influence abundance counts</a:t>
            </a:r>
            <a:endParaRPr/>
          </a:p>
          <a:p>
            <a:pPr indent="-127000" lvl="0" marL="177800" rtl="0" algn="l">
              <a:lnSpc>
                <a:spcPct val="90000"/>
              </a:lnSpc>
              <a:spcBef>
                <a:spcPts val="800"/>
              </a:spcBef>
              <a:spcAft>
                <a:spcPts val="0"/>
              </a:spcAft>
              <a:buClr>
                <a:schemeClr val="dk1"/>
              </a:buClr>
              <a:buSzPts val="800"/>
              <a:buNone/>
            </a:pPr>
            <a:r>
              <a:t/>
            </a:r>
            <a:endParaRPr sz="800">
              <a:latin typeface="Arial"/>
              <a:ea typeface="Arial"/>
              <a:cs typeface="Arial"/>
              <a:sym typeface="Arial"/>
            </a:endParaRPr>
          </a:p>
          <a:p>
            <a:pPr indent="-171450" lvl="0" marL="177800" rtl="0" algn="l">
              <a:lnSpc>
                <a:spcPct val="90000"/>
              </a:lnSpc>
              <a:spcBef>
                <a:spcPts val="800"/>
              </a:spcBef>
              <a:spcAft>
                <a:spcPts val="0"/>
              </a:spcAft>
              <a:buClr>
                <a:schemeClr val="dk1"/>
              </a:buClr>
              <a:buSzPts val="2100"/>
              <a:buChar char="•"/>
            </a:pPr>
            <a:r>
              <a:rPr lang="en">
                <a:latin typeface="Arial"/>
                <a:ea typeface="Arial"/>
                <a:cs typeface="Arial"/>
                <a:sym typeface="Arial"/>
              </a:rPr>
              <a:t>In summer when fish are chorusing, this association will fall apart</a:t>
            </a:r>
            <a:endParaRPr/>
          </a:p>
          <a:p>
            <a:pPr indent="-127000" lvl="0" marL="177800" rtl="0" algn="l">
              <a:lnSpc>
                <a:spcPct val="90000"/>
              </a:lnSpc>
              <a:spcBef>
                <a:spcPts val="800"/>
              </a:spcBef>
              <a:spcAft>
                <a:spcPts val="0"/>
              </a:spcAft>
              <a:buClr>
                <a:schemeClr val="dk1"/>
              </a:buClr>
              <a:buSzPts val="800"/>
              <a:buNone/>
            </a:pPr>
            <a:r>
              <a:t/>
            </a:r>
            <a:endParaRPr sz="800">
              <a:latin typeface="Arial"/>
              <a:ea typeface="Arial"/>
              <a:cs typeface="Arial"/>
              <a:sym typeface="Arial"/>
            </a:endParaRPr>
          </a:p>
          <a:p>
            <a:pPr indent="-171450" lvl="0" marL="177800" rtl="0" algn="l">
              <a:lnSpc>
                <a:spcPct val="90000"/>
              </a:lnSpc>
              <a:spcBef>
                <a:spcPts val="800"/>
              </a:spcBef>
              <a:spcAft>
                <a:spcPts val="0"/>
              </a:spcAft>
              <a:buClr>
                <a:schemeClr val="dk1"/>
              </a:buClr>
              <a:buSzPts val="2100"/>
              <a:buChar char="•"/>
            </a:pPr>
            <a:r>
              <a:rPr lang="en">
                <a:latin typeface="Arial"/>
                <a:ea typeface="Arial"/>
                <a:cs typeface="Arial"/>
                <a:sym typeface="Arial"/>
              </a:rPr>
              <a:t>Dolphins will vocalize more when calves are present</a:t>
            </a:r>
            <a:endParaRPr/>
          </a:p>
          <a:p>
            <a:pPr indent="-38100" lvl="0" marL="177800" rtl="0" algn="l">
              <a:lnSpc>
                <a:spcPct val="90000"/>
              </a:lnSpc>
              <a:spcBef>
                <a:spcPts val="800"/>
              </a:spcBef>
              <a:spcAft>
                <a:spcPts val="0"/>
              </a:spcAft>
              <a:buClr>
                <a:schemeClr val="dk1"/>
              </a:buClr>
              <a:buSzPts val="21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32"/>
          <p:cNvSpPr/>
          <p:nvPr/>
        </p:nvSpPr>
        <p:spPr>
          <a:xfrm>
            <a:off x="1143" y="0"/>
            <a:ext cx="9141714" cy="5143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May be an image of nature and body of water" id="244" name="Google Shape;244;p32"/>
          <p:cNvPicPr preferRelativeResize="0"/>
          <p:nvPr/>
        </p:nvPicPr>
        <p:blipFill rotWithShape="1">
          <a:blip r:embed="rId3">
            <a:alphaModFix/>
          </a:blip>
          <a:srcRect b="0" l="0" r="0" t="15745"/>
          <a:stretch/>
        </p:blipFill>
        <p:spPr>
          <a:xfrm>
            <a:off x="15" y="962"/>
            <a:ext cx="9143985" cy="5142539"/>
          </a:xfrm>
          <a:prstGeom prst="rect">
            <a:avLst/>
          </a:prstGeom>
          <a:noFill/>
          <a:ln>
            <a:noFill/>
          </a:ln>
        </p:spPr>
      </p:pic>
      <p:sp>
        <p:nvSpPr>
          <p:cNvPr id="245" name="Google Shape;245;p32"/>
          <p:cNvSpPr txBox="1"/>
          <p:nvPr/>
        </p:nvSpPr>
        <p:spPr>
          <a:xfrm>
            <a:off x="1383631" y="1913021"/>
            <a:ext cx="1684421"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lt1"/>
                </a:solidFill>
                <a:latin typeface="Lustria"/>
                <a:ea typeface="Lustria"/>
                <a:cs typeface="Lustria"/>
                <a:sym typeface="Lustria"/>
              </a:rPr>
              <a:t>Questions?</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